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278" r:id="rId3"/>
    <p:sldId id="262" r:id="rId4"/>
    <p:sldId id="263" r:id="rId5"/>
    <p:sldId id="314" r:id="rId6"/>
    <p:sldId id="315" r:id="rId7"/>
    <p:sldId id="282" r:id="rId8"/>
    <p:sldId id="264" r:id="rId9"/>
    <p:sldId id="288" r:id="rId10"/>
    <p:sldId id="289" r:id="rId11"/>
    <p:sldId id="290" r:id="rId12"/>
    <p:sldId id="292" r:id="rId13"/>
    <p:sldId id="293" r:id="rId14"/>
    <p:sldId id="294" r:id="rId15"/>
    <p:sldId id="295" r:id="rId16"/>
    <p:sldId id="298" r:id="rId17"/>
    <p:sldId id="299" r:id="rId18"/>
    <p:sldId id="300" r:id="rId19"/>
    <p:sldId id="269" r:id="rId20"/>
    <p:sldId id="272" r:id="rId21"/>
    <p:sldId id="317" r:id="rId22"/>
    <p:sldId id="318" r:id="rId23"/>
    <p:sldId id="319" r:id="rId24"/>
    <p:sldId id="271" r:id="rId25"/>
    <p:sldId id="301" r:id="rId26"/>
    <p:sldId id="302" r:id="rId27"/>
    <p:sldId id="303" r:id="rId28"/>
    <p:sldId id="304" r:id="rId29"/>
    <p:sldId id="305" r:id="rId30"/>
    <p:sldId id="306" r:id="rId31"/>
    <p:sldId id="307" r:id="rId32"/>
    <p:sldId id="308" r:id="rId33"/>
    <p:sldId id="309" r:id="rId34"/>
    <p:sldId id="310" r:id="rId35"/>
    <p:sldId id="311" r:id="rId36"/>
    <p:sldId id="312" r:id="rId37"/>
    <p:sldId id="313" r:id="rId38"/>
    <p:sldId id="276" r:id="rId39"/>
    <p:sldId id="321" r:id="rId40"/>
    <p:sldId id="320"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336" y="-13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72A63F-172C-4DA4-967C-163C18F2AE75}" type="doc">
      <dgm:prSet loTypeId="urn:microsoft.com/office/officeart/2005/8/layout/venn1" loCatId="relationship" qsTypeId="urn:microsoft.com/office/officeart/2005/8/quickstyle/simple5" qsCatId="simple" csTypeId="urn:microsoft.com/office/officeart/2005/8/colors/colorful1" csCatId="colorful" phldr="1"/>
      <dgm:spPr/>
    </dgm:pt>
    <dgm:pt modelId="{53FEF09B-1A6A-44F8-A322-506767330592}">
      <dgm:prSet phldrT="[Text]"/>
      <dgm:spPr/>
      <dgm:t>
        <a:bodyPr/>
        <a:lstStyle/>
        <a:p>
          <a:r>
            <a:rPr lang="en-US" dirty="0" smtClean="0"/>
            <a:t>Cognitive</a:t>
          </a:r>
          <a:endParaRPr lang="en-US" dirty="0"/>
        </a:p>
      </dgm:t>
    </dgm:pt>
    <dgm:pt modelId="{53F942BB-7938-49AC-9017-5A77B3491732}" type="parTrans" cxnId="{06E7EA8A-119D-40D1-AD36-C9E55822014B}">
      <dgm:prSet/>
      <dgm:spPr/>
      <dgm:t>
        <a:bodyPr/>
        <a:lstStyle/>
        <a:p>
          <a:endParaRPr lang="en-US"/>
        </a:p>
      </dgm:t>
    </dgm:pt>
    <dgm:pt modelId="{69532875-DE63-4DB0-9AE8-67759F96451F}" type="sibTrans" cxnId="{06E7EA8A-119D-40D1-AD36-C9E55822014B}">
      <dgm:prSet/>
      <dgm:spPr/>
      <dgm:t>
        <a:bodyPr/>
        <a:lstStyle/>
        <a:p>
          <a:endParaRPr lang="en-US"/>
        </a:p>
      </dgm:t>
    </dgm:pt>
    <dgm:pt modelId="{3C3BE7E0-BBD2-4F42-8A83-4C031A905D6F}">
      <dgm:prSet phldrT="[Text]"/>
      <dgm:spPr/>
      <dgm:t>
        <a:bodyPr/>
        <a:lstStyle/>
        <a:p>
          <a:r>
            <a:rPr lang="en-US" dirty="0" smtClean="0"/>
            <a:t>Interpersonal</a:t>
          </a:r>
          <a:endParaRPr lang="en-US" dirty="0"/>
        </a:p>
      </dgm:t>
    </dgm:pt>
    <dgm:pt modelId="{0D584867-23F5-4E85-8D8D-5E0CB9F2EB89}" type="parTrans" cxnId="{6D327DB5-4E8A-4BAB-9AFB-95DA1A225166}">
      <dgm:prSet/>
      <dgm:spPr/>
      <dgm:t>
        <a:bodyPr/>
        <a:lstStyle/>
        <a:p>
          <a:endParaRPr lang="en-US"/>
        </a:p>
      </dgm:t>
    </dgm:pt>
    <dgm:pt modelId="{262B497D-857D-44EE-9381-A76ED7547B22}" type="sibTrans" cxnId="{6D327DB5-4E8A-4BAB-9AFB-95DA1A225166}">
      <dgm:prSet/>
      <dgm:spPr/>
      <dgm:t>
        <a:bodyPr/>
        <a:lstStyle/>
        <a:p>
          <a:endParaRPr lang="en-US"/>
        </a:p>
      </dgm:t>
    </dgm:pt>
    <dgm:pt modelId="{16CC0E7D-2AEC-4B1A-8552-1A2A999BF59C}">
      <dgm:prSet phldrT="[Text]"/>
      <dgm:spPr/>
      <dgm:t>
        <a:bodyPr/>
        <a:lstStyle/>
        <a:p>
          <a:r>
            <a:rPr lang="en-US" dirty="0" smtClean="0"/>
            <a:t>Intrapersonal</a:t>
          </a:r>
          <a:endParaRPr lang="en-US" dirty="0"/>
        </a:p>
      </dgm:t>
    </dgm:pt>
    <dgm:pt modelId="{C0091B12-5B63-4892-ACF4-417CF4F8B3EE}" type="parTrans" cxnId="{73A28A23-97C4-471F-8C8A-37185C075120}">
      <dgm:prSet/>
      <dgm:spPr/>
      <dgm:t>
        <a:bodyPr/>
        <a:lstStyle/>
        <a:p>
          <a:endParaRPr lang="en-US"/>
        </a:p>
      </dgm:t>
    </dgm:pt>
    <dgm:pt modelId="{4BCAEF5E-9D69-4F77-BBFD-F2AD0FB74F10}" type="sibTrans" cxnId="{73A28A23-97C4-471F-8C8A-37185C075120}">
      <dgm:prSet/>
      <dgm:spPr/>
      <dgm:t>
        <a:bodyPr/>
        <a:lstStyle/>
        <a:p>
          <a:endParaRPr lang="en-US"/>
        </a:p>
      </dgm:t>
    </dgm:pt>
    <dgm:pt modelId="{796E8263-7B54-4062-8DD6-052B2A834E07}" type="pres">
      <dgm:prSet presAssocID="{DA72A63F-172C-4DA4-967C-163C18F2AE75}" presName="compositeShape" presStyleCnt="0">
        <dgm:presLayoutVars>
          <dgm:chMax val="7"/>
          <dgm:dir/>
          <dgm:resizeHandles val="exact"/>
        </dgm:presLayoutVars>
      </dgm:prSet>
      <dgm:spPr/>
    </dgm:pt>
    <dgm:pt modelId="{B246E466-C87C-49EE-9767-6E4464CBB113}" type="pres">
      <dgm:prSet presAssocID="{53FEF09B-1A6A-44F8-A322-506767330592}" presName="circ1" presStyleLbl="vennNode1" presStyleIdx="0" presStyleCnt="3"/>
      <dgm:spPr/>
      <dgm:t>
        <a:bodyPr/>
        <a:lstStyle/>
        <a:p>
          <a:endParaRPr lang="en-US"/>
        </a:p>
      </dgm:t>
    </dgm:pt>
    <dgm:pt modelId="{67E74820-F1EC-4796-BD10-8DEE0A60E9C5}" type="pres">
      <dgm:prSet presAssocID="{53FEF09B-1A6A-44F8-A322-506767330592}" presName="circ1Tx" presStyleLbl="revTx" presStyleIdx="0" presStyleCnt="0">
        <dgm:presLayoutVars>
          <dgm:chMax val="0"/>
          <dgm:chPref val="0"/>
          <dgm:bulletEnabled val="1"/>
        </dgm:presLayoutVars>
      </dgm:prSet>
      <dgm:spPr/>
      <dgm:t>
        <a:bodyPr/>
        <a:lstStyle/>
        <a:p>
          <a:endParaRPr lang="en-US"/>
        </a:p>
      </dgm:t>
    </dgm:pt>
    <dgm:pt modelId="{D4ED525A-DE5E-49B1-B723-D80C4C7A390B}" type="pres">
      <dgm:prSet presAssocID="{3C3BE7E0-BBD2-4F42-8A83-4C031A905D6F}" presName="circ2" presStyleLbl="vennNode1" presStyleIdx="1" presStyleCnt="3"/>
      <dgm:spPr/>
      <dgm:t>
        <a:bodyPr/>
        <a:lstStyle/>
        <a:p>
          <a:endParaRPr lang="en-US"/>
        </a:p>
      </dgm:t>
    </dgm:pt>
    <dgm:pt modelId="{810B1EBB-36D9-48CA-AC8F-51365D4B8A89}" type="pres">
      <dgm:prSet presAssocID="{3C3BE7E0-BBD2-4F42-8A83-4C031A905D6F}" presName="circ2Tx" presStyleLbl="revTx" presStyleIdx="0" presStyleCnt="0">
        <dgm:presLayoutVars>
          <dgm:chMax val="0"/>
          <dgm:chPref val="0"/>
          <dgm:bulletEnabled val="1"/>
        </dgm:presLayoutVars>
      </dgm:prSet>
      <dgm:spPr/>
      <dgm:t>
        <a:bodyPr/>
        <a:lstStyle/>
        <a:p>
          <a:endParaRPr lang="en-US"/>
        </a:p>
      </dgm:t>
    </dgm:pt>
    <dgm:pt modelId="{D38EF8EB-7EFE-4A6E-8093-B3972EEE1BF5}" type="pres">
      <dgm:prSet presAssocID="{16CC0E7D-2AEC-4B1A-8552-1A2A999BF59C}" presName="circ3" presStyleLbl="vennNode1" presStyleIdx="2" presStyleCnt="3"/>
      <dgm:spPr/>
      <dgm:t>
        <a:bodyPr/>
        <a:lstStyle/>
        <a:p>
          <a:endParaRPr lang="en-US"/>
        </a:p>
      </dgm:t>
    </dgm:pt>
    <dgm:pt modelId="{7C72DD6C-AAFC-4A37-9374-AF88AE68DC3E}" type="pres">
      <dgm:prSet presAssocID="{16CC0E7D-2AEC-4B1A-8552-1A2A999BF59C}" presName="circ3Tx" presStyleLbl="revTx" presStyleIdx="0" presStyleCnt="0">
        <dgm:presLayoutVars>
          <dgm:chMax val="0"/>
          <dgm:chPref val="0"/>
          <dgm:bulletEnabled val="1"/>
        </dgm:presLayoutVars>
      </dgm:prSet>
      <dgm:spPr/>
      <dgm:t>
        <a:bodyPr/>
        <a:lstStyle/>
        <a:p>
          <a:endParaRPr lang="en-US"/>
        </a:p>
      </dgm:t>
    </dgm:pt>
  </dgm:ptLst>
  <dgm:cxnLst>
    <dgm:cxn modelId="{E96DD07A-F4D3-47D6-A524-E61D01CFD3CD}" type="presOf" srcId="{53FEF09B-1A6A-44F8-A322-506767330592}" destId="{67E74820-F1EC-4796-BD10-8DEE0A60E9C5}" srcOrd="1" destOrd="0" presId="urn:microsoft.com/office/officeart/2005/8/layout/venn1"/>
    <dgm:cxn modelId="{325CD022-E9F9-4F2E-8B36-23C1EA2650A6}" type="presOf" srcId="{3C3BE7E0-BBD2-4F42-8A83-4C031A905D6F}" destId="{810B1EBB-36D9-48CA-AC8F-51365D4B8A89}" srcOrd="1" destOrd="0" presId="urn:microsoft.com/office/officeart/2005/8/layout/venn1"/>
    <dgm:cxn modelId="{536B5E36-D3B6-4558-9604-94711E23BCC4}" type="presOf" srcId="{DA72A63F-172C-4DA4-967C-163C18F2AE75}" destId="{796E8263-7B54-4062-8DD6-052B2A834E07}" srcOrd="0" destOrd="0" presId="urn:microsoft.com/office/officeart/2005/8/layout/venn1"/>
    <dgm:cxn modelId="{E5F77BDB-0363-4744-A1F0-FF0D4E5EFC46}" type="presOf" srcId="{53FEF09B-1A6A-44F8-A322-506767330592}" destId="{B246E466-C87C-49EE-9767-6E4464CBB113}" srcOrd="0" destOrd="0" presId="urn:microsoft.com/office/officeart/2005/8/layout/venn1"/>
    <dgm:cxn modelId="{73A28A23-97C4-471F-8C8A-37185C075120}" srcId="{DA72A63F-172C-4DA4-967C-163C18F2AE75}" destId="{16CC0E7D-2AEC-4B1A-8552-1A2A999BF59C}" srcOrd="2" destOrd="0" parTransId="{C0091B12-5B63-4892-ACF4-417CF4F8B3EE}" sibTransId="{4BCAEF5E-9D69-4F77-BBFD-F2AD0FB74F10}"/>
    <dgm:cxn modelId="{D2A91293-FC4E-427C-90C6-E02B8C27C576}" type="presOf" srcId="{3C3BE7E0-BBD2-4F42-8A83-4C031A905D6F}" destId="{D4ED525A-DE5E-49B1-B723-D80C4C7A390B}" srcOrd="0" destOrd="0" presId="urn:microsoft.com/office/officeart/2005/8/layout/venn1"/>
    <dgm:cxn modelId="{06E7EA8A-119D-40D1-AD36-C9E55822014B}" srcId="{DA72A63F-172C-4DA4-967C-163C18F2AE75}" destId="{53FEF09B-1A6A-44F8-A322-506767330592}" srcOrd="0" destOrd="0" parTransId="{53F942BB-7938-49AC-9017-5A77B3491732}" sibTransId="{69532875-DE63-4DB0-9AE8-67759F96451F}"/>
    <dgm:cxn modelId="{10424035-88CC-4F82-873D-DB1B7A8E1924}" type="presOf" srcId="{16CC0E7D-2AEC-4B1A-8552-1A2A999BF59C}" destId="{D38EF8EB-7EFE-4A6E-8093-B3972EEE1BF5}" srcOrd="0" destOrd="0" presId="urn:microsoft.com/office/officeart/2005/8/layout/venn1"/>
    <dgm:cxn modelId="{7DF1D8CD-3463-4085-A475-1CC466A4D41E}" type="presOf" srcId="{16CC0E7D-2AEC-4B1A-8552-1A2A999BF59C}" destId="{7C72DD6C-AAFC-4A37-9374-AF88AE68DC3E}" srcOrd="1" destOrd="0" presId="urn:microsoft.com/office/officeart/2005/8/layout/venn1"/>
    <dgm:cxn modelId="{6D327DB5-4E8A-4BAB-9AFB-95DA1A225166}" srcId="{DA72A63F-172C-4DA4-967C-163C18F2AE75}" destId="{3C3BE7E0-BBD2-4F42-8A83-4C031A905D6F}" srcOrd="1" destOrd="0" parTransId="{0D584867-23F5-4E85-8D8D-5E0CB9F2EB89}" sibTransId="{262B497D-857D-44EE-9381-A76ED7547B22}"/>
    <dgm:cxn modelId="{1B76F920-500B-4D30-8208-AF82E615156E}" type="presParOf" srcId="{796E8263-7B54-4062-8DD6-052B2A834E07}" destId="{B246E466-C87C-49EE-9767-6E4464CBB113}" srcOrd="0" destOrd="0" presId="urn:microsoft.com/office/officeart/2005/8/layout/venn1"/>
    <dgm:cxn modelId="{6C713DB1-21D6-4FB6-A1D2-C320895C5E44}" type="presParOf" srcId="{796E8263-7B54-4062-8DD6-052B2A834E07}" destId="{67E74820-F1EC-4796-BD10-8DEE0A60E9C5}" srcOrd="1" destOrd="0" presId="urn:microsoft.com/office/officeart/2005/8/layout/venn1"/>
    <dgm:cxn modelId="{B5148359-FC13-4932-ACF3-3DAE63749508}" type="presParOf" srcId="{796E8263-7B54-4062-8DD6-052B2A834E07}" destId="{D4ED525A-DE5E-49B1-B723-D80C4C7A390B}" srcOrd="2" destOrd="0" presId="urn:microsoft.com/office/officeart/2005/8/layout/venn1"/>
    <dgm:cxn modelId="{8795FDE7-D6CC-4B6F-9166-A4EC9926F034}" type="presParOf" srcId="{796E8263-7B54-4062-8DD6-052B2A834E07}" destId="{810B1EBB-36D9-48CA-AC8F-51365D4B8A89}" srcOrd="3" destOrd="0" presId="urn:microsoft.com/office/officeart/2005/8/layout/venn1"/>
    <dgm:cxn modelId="{8EAE3145-8DF8-446E-BA86-D5637466F65E}" type="presParOf" srcId="{796E8263-7B54-4062-8DD6-052B2A834E07}" destId="{D38EF8EB-7EFE-4A6E-8093-B3972EEE1BF5}" srcOrd="4" destOrd="0" presId="urn:microsoft.com/office/officeart/2005/8/layout/venn1"/>
    <dgm:cxn modelId="{E73623D6-99B8-462C-95B6-98D8F86F5E3F}" type="presParOf" srcId="{796E8263-7B54-4062-8DD6-052B2A834E07}" destId="{7C72DD6C-AAFC-4A37-9374-AF88AE68DC3E}" srcOrd="5" destOrd="0" presId="urn:microsoft.com/office/officeart/2005/8/layout/venn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B6FD1C-7C75-4669-B1AA-4AE3E3CE4887}" type="doc">
      <dgm:prSet loTypeId="urn:microsoft.com/office/officeart/2005/8/layout/hierarchy2" loCatId="hierarchy" qsTypeId="urn:microsoft.com/office/officeart/2005/8/quickstyle/simple1" qsCatId="simple" csTypeId="urn:microsoft.com/office/officeart/2005/8/colors/accent4_2" csCatId="accent4" phldr="1"/>
      <dgm:spPr/>
      <dgm:t>
        <a:bodyPr/>
        <a:lstStyle/>
        <a:p>
          <a:endParaRPr lang="en-US"/>
        </a:p>
      </dgm:t>
    </dgm:pt>
    <dgm:pt modelId="{3F02A8AB-58BF-4047-8C3F-34490A336221}">
      <dgm:prSet phldrT="[Text]" custT="1"/>
      <dgm:spPr/>
      <dgm:t>
        <a:bodyPr/>
        <a:lstStyle/>
        <a:p>
          <a:r>
            <a:rPr lang="en-US" sz="2400" dirty="0" smtClean="0"/>
            <a:t>Global Citizenship</a:t>
          </a:r>
          <a:endParaRPr lang="en-US" sz="2400" dirty="0"/>
        </a:p>
      </dgm:t>
    </dgm:pt>
    <dgm:pt modelId="{6D5571BE-18BC-44DE-A811-42288BCB5938}" type="parTrans" cxnId="{B2D46853-E905-4A2C-830F-2B5E26F5C276}">
      <dgm:prSet/>
      <dgm:spPr/>
      <dgm:t>
        <a:bodyPr/>
        <a:lstStyle/>
        <a:p>
          <a:endParaRPr lang="en-US"/>
        </a:p>
      </dgm:t>
    </dgm:pt>
    <dgm:pt modelId="{A614E2B5-D389-4408-9C78-838F9F3286B0}" type="sibTrans" cxnId="{B2D46853-E905-4A2C-830F-2B5E26F5C276}">
      <dgm:prSet/>
      <dgm:spPr/>
      <dgm:t>
        <a:bodyPr/>
        <a:lstStyle/>
        <a:p>
          <a:endParaRPr lang="en-US"/>
        </a:p>
      </dgm:t>
    </dgm:pt>
    <dgm:pt modelId="{0CAD776C-255E-43CC-8065-C5BFC4411D84}">
      <dgm:prSet phldrT="[Text]" custT="1"/>
      <dgm:spPr/>
      <dgm:t>
        <a:bodyPr/>
        <a:lstStyle/>
        <a:p>
          <a:r>
            <a:rPr lang="en-US" sz="2000" dirty="0" smtClean="0"/>
            <a:t>Global Civic Engagement</a:t>
          </a:r>
          <a:endParaRPr lang="en-US" sz="2000" dirty="0"/>
        </a:p>
      </dgm:t>
    </dgm:pt>
    <dgm:pt modelId="{709A1A98-B4E7-47CB-B62A-AD2F4CB119D4}" type="parTrans" cxnId="{47D51733-BC11-45B5-9C08-EEC4A8DBC287}">
      <dgm:prSet/>
      <dgm:spPr/>
      <dgm:t>
        <a:bodyPr/>
        <a:lstStyle/>
        <a:p>
          <a:endParaRPr lang="en-US"/>
        </a:p>
      </dgm:t>
    </dgm:pt>
    <dgm:pt modelId="{E5B77180-442B-46C8-AE58-91227D2A8145}" type="sibTrans" cxnId="{47D51733-BC11-45B5-9C08-EEC4A8DBC287}">
      <dgm:prSet/>
      <dgm:spPr/>
      <dgm:t>
        <a:bodyPr/>
        <a:lstStyle/>
        <a:p>
          <a:endParaRPr lang="en-US"/>
        </a:p>
      </dgm:t>
    </dgm:pt>
    <dgm:pt modelId="{CFA211A8-BA0A-45EA-9479-D46084F70F2C}">
      <dgm:prSet phldrT="[Text]"/>
      <dgm:spPr/>
      <dgm:t>
        <a:bodyPr/>
        <a:lstStyle/>
        <a:p>
          <a:r>
            <a:rPr lang="en-US" dirty="0" smtClean="0"/>
            <a:t>Involvement in Civic Orgs.</a:t>
          </a:r>
          <a:endParaRPr lang="en-US" dirty="0"/>
        </a:p>
      </dgm:t>
    </dgm:pt>
    <dgm:pt modelId="{4D54BF11-5D63-404D-AA3D-3DE2EBFF12C2}" type="parTrans" cxnId="{0D2ADD22-5FD0-493C-A71A-25EBC7E2BFD7}">
      <dgm:prSet/>
      <dgm:spPr/>
      <dgm:t>
        <a:bodyPr/>
        <a:lstStyle/>
        <a:p>
          <a:endParaRPr lang="en-US"/>
        </a:p>
      </dgm:t>
    </dgm:pt>
    <dgm:pt modelId="{43BEDF92-8AAA-4FB6-B1F0-15181B754EA0}" type="sibTrans" cxnId="{0D2ADD22-5FD0-493C-A71A-25EBC7E2BFD7}">
      <dgm:prSet/>
      <dgm:spPr/>
      <dgm:t>
        <a:bodyPr/>
        <a:lstStyle/>
        <a:p>
          <a:endParaRPr lang="en-US"/>
        </a:p>
      </dgm:t>
    </dgm:pt>
    <dgm:pt modelId="{40E6AEF4-F9C2-4F0E-B845-E33EFFF12D01}">
      <dgm:prSet phldrT="[Text]"/>
      <dgm:spPr/>
      <dgm:t>
        <a:bodyPr/>
        <a:lstStyle/>
        <a:p>
          <a:r>
            <a:rPr lang="en-US" dirty="0" smtClean="0"/>
            <a:t>Political Voice</a:t>
          </a:r>
          <a:endParaRPr lang="en-US" dirty="0"/>
        </a:p>
      </dgm:t>
    </dgm:pt>
    <dgm:pt modelId="{9104894B-CCAD-4EEC-B8F1-E526D3ECB7EC}" type="parTrans" cxnId="{722C5646-45F6-40E8-9551-F10F7B1A4D86}">
      <dgm:prSet/>
      <dgm:spPr/>
      <dgm:t>
        <a:bodyPr/>
        <a:lstStyle/>
        <a:p>
          <a:endParaRPr lang="en-US"/>
        </a:p>
      </dgm:t>
    </dgm:pt>
    <dgm:pt modelId="{5BEA3956-7BB8-4263-A25F-A1F72B658AF0}" type="sibTrans" cxnId="{722C5646-45F6-40E8-9551-F10F7B1A4D86}">
      <dgm:prSet/>
      <dgm:spPr/>
      <dgm:t>
        <a:bodyPr/>
        <a:lstStyle/>
        <a:p>
          <a:endParaRPr lang="en-US"/>
        </a:p>
      </dgm:t>
    </dgm:pt>
    <dgm:pt modelId="{73475E83-6DE2-4CEF-99AE-7BC1C0B6059B}">
      <dgm:prSet phldrT="[Text]" custT="1"/>
      <dgm:spPr/>
      <dgm:t>
        <a:bodyPr/>
        <a:lstStyle/>
        <a:p>
          <a:r>
            <a:rPr lang="en-US" sz="2000" dirty="0" smtClean="0"/>
            <a:t>Global Competence</a:t>
          </a:r>
          <a:endParaRPr lang="en-US" sz="2000" dirty="0"/>
        </a:p>
      </dgm:t>
    </dgm:pt>
    <dgm:pt modelId="{D67C32B3-DBDB-481F-916B-A33216742C77}" type="parTrans" cxnId="{749D4D04-8598-4223-B0AE-CAC023BAC042}">
      <dgm:prSet/>
      <dgm:spPr/>
      <dgm:t>
        <a:bodyPr/>
        <a:lstStyle/>
        <a:p>
          <a:endParaRPr lang="en-US"/>
        </a:p>
      </dgm:t>
    </dgm:pt>
    <dgm:pt modelId="{71721918-143A-4BB1-ABAF-543FCD246C3E}" type="sibTrans" cxnId="{749D4D04-8598-4223-B0AE-CAC023BAC042}">
      <dgm:prSet/>
      <dgm:spPr/>
      <dgm:t>
        <a:bodyPr/>
        <a:lstStyle/>
        <a:p>
          <a:endParaRPr lang="en-US"/>
        </a:p>
      </dgm:t>
    </dgm:pt>
    <dgm:pt modelId="{DE09F4CA-3CC9-4A84-A860-90492D934152}">
      <dgm:prSet phldrT="[Text]"/>
      <dgm:spPr/>
      <dgm:t>
        <a:bodyPr/>
        <a:lstStyle/>
        <a:p>
          <a:r>
            <a:rPr lang="en-US" dirty="0" smtClean="0"/>
            <a:t>Self-Awareness</a:t>
          </a:r>
          <a:endParaRPr lang="en-US" dirty="0"/>
        </a:p>
      </dgm:t>
    </dgm:pt>
    <dgm:pt modelId="{A10098DC-18C9-4BCF-94E0-58ADC7504540}" type="parTrans" cxnId="{D1656924-1FE0-4B2D-9BE8-A679FF0D7FF7}">
      <dgm:prSet/>
      <dgm:spPr/>
      <dgm:t>
        <a:bodyPr/>
        <a:lstStyle/>
        <a:p>
          <a:endParaRPr lang="en-US"/>
        </a:p>
      </dgm:t>
    </dgm:pt>
    <dgm:pt modelId="{206BC035-33FA-425C-B24B-5A3D48C96B1B}" type="sibTrans" cxnId="{D1656924-1FE0-4B2D-9BE8-A679FF0D7FF7}">
      <dgm:prSet/>
      <dgm:spPr/>
      <dgm:t>
        <a:bodyPr/>
        <a:lstStyle/>
        <a:p>
          <a:endParaRPr lang="en-US"/>
        </a:p>
      </dgm:t>
    </dgm:pt>
    <dgm:pt modelId="{0EF5F8C9-7708-49EF-BFA4-83F03AE60615}">
      <dgm:prSet custT="1"/>
      <dgm:spPr/>
      <dgm:t>
        <a:bodyPr/>
        <a:lstStyle/>
        <a:p>
          <a:r>
            <a:rPr lang="en-US" sz="2000" dirty="0" smtClean="0"/>
            <a:t>Social Responsibility</a:t>
          </a:r>
          <a:endParaRPr lang="en-US" sz="2000" dirty="0"/>
        </a:p>
      </dgm:t>
    </dgm:pt>
    <dgm:pt modelId="{6441969D-450B-46E5-851C-1ED079671643}" type="parTrans" cxnId="{44BD15E8-993E-4C79-8D24-9F0C4478C447}">
      <dgm:prSet/>
      <dgm:spPr/>
      <dgm:t>
        <a:bodyPr/>
        <a:lstStyle/>
        <a:p>
          <a:endParaRPr lang="en-US"/>
        </a:p>
      </dgm:t>
    </dgm:pt>
    <dgm:pt modelId="{8D58ADFC-CB7E-4D3F-857A-7EFE9C1463B9}" type="sibTrans" cxnId="{44BD15E8-993E-4C79-8D24-9F0C4478C447}">
      <dgm:prSet/>
      <dgm:spPr/>
      <dgm:t>
        <a:bodyPr/>
        <a:lstStyle/>
        <a:p>
          <a:endParaRPr lang="en-US"/>
        </a:p>
      </dgm:t>
    </dgm:pt>
    <dgm:pt modelId="{1A2651C8-3A1E-45C1-813A-513DF1897DBE}">
      <dgm:prSet/>
      <dgm:spPr/>
      <dgm:t>
        <a:bodyPr/>
        <a:lstStyle/>
        <a:p>
          <a:r>
            <a:rPr lang="en-US" dirty="0" smtClean="0"/>
            <a:t>Global Civic Activism</a:t>
          </a:r>
          <a:endParaRPr lang="en-US" dirty="0"/>
        </a:p>
      </dgm:t>
    </dgm:pt>
    <dgm:pt modelId="{AE7ED21D-7D5C-4688-9D1C-F0AAF700752F}" type="parTrans" cxnId="{BE4967EB-59D7-411F-9648-F45B94C0CFE8}">
      <dgm:prSet/>
      <dgm:spPr/>
      <dgm:t>
        <a:bodyPr/>
        <a:lstStyle/>
        <a:p>
          <a:endParaRPr lang="en-US"/>
        </a:p>
      </dgm:t>
    </dgm:pt>
    <dgm:pt modelId="{8CFB94DA-D9C2-4987-B16C-19A1F1041727}" type="sibTrans" cxnId="{BE4967EB-59D7-411F-9648-F45B94C0CFE8}">
      <dgm:prSet/>
      <dgm:spPr/>
      <dgm:t>
        <a:bodyPr/>
        <a:lstStyle/>
        <a:p>
          <a:endParaRPr lang="en-US"/>
        </a:p>
      </dgm:t>
    </dgm:pt>
    <dgm:pt modelId="{39486C73-4116-4D52-86BC-C6776CF1DDC7}">
      <dgm:prSet/>
      <dgm:spPr/>
      <dgm:t>
        <a:bodyPr/>
        <a:lstStyle/>
        <a:p>
          <a:r>
            <a:rPr lang="en-US" dirty="0" smtClean="0"/>
            <a:t>Intercultural Communication </a:t>
          </a:r>
          <a:endParaRPr lang="en-US" dirty="0"/>
        </a:p>
      </dgm:t>
    </dgm:pt>
    <dgm:pt modelId="{7D0DFBAD-3DFB-4AA6-A1A6-05BC8D07283C}" type="parTrans" cxnId="{F769B51B-4843-431C-9711-04A2084BCE12}">
      <dgm:prSet/>
      <dgm:spPr/>
      <dgm:t>
        <a:bodyPr/>
        <a:lstStyle/>
        <a:p>
          <a:endParaRPr lang="en-US"/>
        </a:p>
      </dgm:t>
    </dgm:pt>
    <dgm:pt modelId="{988C6F2C-3ED4-4516-9171-58A6FF9FC193}" type="sibTrans" cxnId="{F769B51B-4843-431C-9711-04A2084BCE12}">
      <dgm:prSet/>
      <dgm:spPr/>
      <dgm:t>
        <a:bodyPr/>
        <a:lstStyle/>
        <a:p>
          <a:endParaRPr lang="en-US"/>
        </a:p>
      </dgm:t>
    </dgm:pt>
    <dgm:pt modelId="{F630CBC3-5D87-407D-AD99-903576D66CD7}">
      <dgm:prSet/>
      <dgm:spPr/>
      <dgm:t>
        <a:bodyPr/>
        <a:lstStyle/>
        <a:p>
          <a:r>
            <a:rPr lang="en-US" dirty="0" smtClean="0"/>
            <a:t>Global Knowledge</a:t>
          </a:r>
          <a:endParaRPr lang="en-US" dirty="0"/>
        </a:p>
      </dgm:t>
    </dgm:pt>
    <dgm:pt modelId="{8B70B31C-E0E3-4F34-A675-2850DCDBB87F}" type="parTrans" cxnId="{B6DD2739-4142-45F2-AD4D-4D0923C5AEE2}">
      <dgm:prSet/>
      <dgm:spPr/>
      <dgm:t>
        <a:bodyPr/>
        <a:lstStyle/>
        <a:p>
          <a:endParaRPr lang="en-US"/>
        </a:p>
      </dgm:t>
    </dgm:pt>
    <dgm:pt modelId="{2CD4DB85-B4EB-4E2F-B754-0782344BE366}" type="sibTrans" cxnId="{B6DD2739-4142-45F2-AD4D-4D0923C5AEE2}">
      <dgm:prSet/>
      <dgm:spPr/>
      <dgm:t>
        <a:bodyPr/>
        <a:lstStyle/>
        <a:p>
          <a:endParaRPr lang="en-US"/>
        </a:p>
      </dgm:t>
    </dgm:pt>
    <dgm:pt modelId="{3D667815-987A-4698-9449-F5AFAD5B2EC9}" type="pres">
      <dgm:prSet presAssocID="{ECB6FD1C-7C75-4669-B1AA-4AE3E3CE4887}" presName="diagram" presStyleCnt="0">
        <dgm:presLayoutVars>
          <dgm:chPref val="1"/>
          <dgm:dir val="rev"/>
          <dgm:animOne val="branch"/>
          <dgm:animLvl val="lvl"/>
          <dgm:resizeHandles val="exact"/>
        </dgm:presLayoutVars>
      </dgm:prSet>
      <dgm:spPr/>
      <dgm:t>
        <a:bodyPr/>
        <a:lstStyle/>
        <a:p>
          <a:endParaRPr lang="en-US"/>
        </a:p>
      </dgm:t>
    </dgm:pt>
    <dgm:pt modelId="{9BF9016F-9ABA-49E5-8757-4E47D70E136C}" type="pres">
      <dgm:prSet presAssocID="{3F02A8AB-58BF-4047-8C3F-34490A336221}" presName="root1" presStyleCnt="0"/>
      <dgm:spPr/>
    </dgm:pt>
    <dgm:pt modelId="{9F51C7EF-96FD-4311-92D5-6E3A03EE3D6C}" type="pres">
      <dgm:prSet presAssocID="{3F02A8AB-58BF-4047-8C3F-34490A336221}" presName="LevelOneTextNode" presStyleLbl="node0" presStyleIdx="0" presStyleCnt="1" custScaleX="158150" custScaleY="199935" custLinFactNeighborX="62542" custLinFactNeighborY="-3512">
        <dgm:presLayoutVars>
          <dgm:chPref val="3"/>
        </dgm:presLayoutVars>
      </dgm:prSet>
      <dgm:spPr/>
      <dgm:t>
        <a:bodyPr/>
        <a:lstStyle/>
        <a:p>
          <a:endParaRPr lang="en-US"/>
        </a:p>
      </dgm:t>
    </dgm:pt>
    <dgm:pt modelId="{78146B8C-79DB-45A2-AA56-4D297E5CC2A5}" type="pres">
      <dgm:prSet presAssocID="{3F02A8AB-58BF-4047-8C3F-34490A336221}" presName="level2hierChild" presStyleCnt="0"/>
      <dgm:spPr/>
    </dgm:pt>
    <dgm:pt modelId="{739E3895-B204-4489-8734-3F31E5679953}" type="pres">
      <dgm:prSet presAssocID="{709A1A98-B4E7-47CB-B62A-AD2F4CB119D4}" presName="conn2-1" presStyleLbl="parChTrans1D2" presStyleIdx="0" presStyleCnt="3"/>
      <dgm:spPr/>
      <dgm:t>
        <a:bodyPr/>
        <a:lstStyle/>
        <a:p>
          <a:endParaRPr lang="en-US"/>
        </a:p>
      </dgm:t>
    </dgm:pt>
    <dgm:pt modelId="{94FA24A8-C96C-4887-8C25-C5A448616945}" type="pres">
      <dgm:prSet presAssocID="{709A1A98-B4E7-47CB-B62A-AD2F4CB119D4}" presName="connTx" presStyleLbl="parChTrans1D2" presStyleIdx="0" presStyleCnt="3"/>
      <dgm:spPr/>
      <dgm:t>
        <a:bodyPr/>
        <a:lstStyle/>
        <a:p>
          <a:endParaRPr lang="en-US"/>
        </a:p>
      </dgm:t>
    </dgm:pt>
    <dgm:pt modelId="{49C6D4AA-6EC3-42F0-8B8D-CCCB39529EDC}" type="pres">
      <dgm:prSet presAssocID="{0CAD776C-255E-43CC-8065-C5BFC4411D84}" presName="root2" presStyleCnt="0"/>
      <dgm:spPr/>
    </dgm:pt>
    <dgm:pt modelId="{296DF877-9AEB-49B2-8716-5AB673B3D2F7}" type="pres">
      <dgm:prSet presAssocID="{0CAD776C-255E-43CC-8065-C5BFC4411D84}" presName="LevelTwoTextNode" presStyleLbl="node2" presStyleIdx="0" presStyleCnt="3" custScaleX="163757" custScaleY="174229">
        <dgm:presLayoutVars>
          <dgm:chPref val="3"/>
        </dgm:presLayoutVars>
      </dgm:prSet>
      <dgm:spPr/>
      <dgm:t>
        <a:bodyPr/>
        <a:lstStyle/>
        <a:p>
          <a:endParaRPr lang="en-US"/>
        </a:p>
      </dgm:t>
    </dgm:pt>
    <dgm:pt modelId="{EDD043B9-5F17-465D-A238-FB565F942164}" type="pres">
      <dgm:prSet presAssocID="{0CAD776C-255E-43CC-8065-C5BFC4411D84}" presName="level3hierChild" presStyleCnt="0"/>
      <dgm:spPr/>
    </dgm:pt>
    <dgm:pt modelId="{96622BAA-D9EA-4B28-8789-43AE0DF77CCE}" type="pres">
      <dgm:prSet presAssocID="{4D54BF11-5D63-404D-AA3D-3DE2EBFF12C2}" presName="conn2-1" presStyleLbl="parChTrans1D3" presStyleIdx="0" presStyleCnt="6"/>
      <dgm:spPr/>
      <dgm:t>
        <a:bodyPr/>
        <a:lstStyle/>
        <a:p>
          <a:endParaRPr lang="en-US"/>
        </a:p>
      </dgm:t>
    </dgm:pt>
    <dgm:pt modelId="{5B76BB69-BACE-41AE-B726-F7E934E47E0D}" type="pres">
      <dgm:prSet presAssocID="{4D54BF11-5D63-404D-AA3D-3DE2EBFF12C2}" presName="connTx" presStyleLbl="parChTrans1D3" presStyleIdx="0" presStyleCnt="6"/>
      <dgm:spPr/>
      <dgm:t>
        <a:bodyPr/>
        <a:lstStyle/>
        <a:p>
          <a:endParaRPr lang="en-US"/>
        </a:p>
      </dgm:t>
    </dgm:pt>
    <dgm:pt modelId="{D9615923-3F15-4F2F-B80D-F930E3BF5EB4}" type="pres">
      <dgm:prSet presAssocID="{CFA211A8-BA0A-45EA-9479-D46084F70F2C}" presName="root2" presStyleCnt="0"/>
      <dgm:spPr/>
    </dgm:pt>
    <dgm:pt modelId="{9B3A170E-20AB-441E-AB45-CBDADF328B78}" type="pres">
      <dgm:prSet presAssocID="{CFA211A8-BA0A-45EA-9479-D46084F70F2C}" presName="LevelTwoTextNode" presStyleLbl="node3" presStyleIdx="0" presStyleCnt="6" custScaleX="113855">
        <dgm:presLayoutVars>
          <dgm:chPref val="3"/>
        </dgm:presLayoutVars>
      </dgm:prSet>
      <dgm:spPr/>
      <dgm:t>
        <a:bodyPr/>
        <a:lstStyle/>
        <a:p>
          <a:endParaRPr lang="en-US"/>
        </a:p>
      </dgm:t>
    </dgm:pt>
    <dgm:pt modelId="{D0D15230-8F2C-404D-B4C5-F7A0076B1DF5}" type="pres">
      <dgm:prSet presAssocID="{CFA211A8-BA0A-45EA-9479-D46084F70F2C}" presName="level3hierChild" presStyleCnt="0"/>
      <dgm:spPr/>
    </dgm:pt>
    <dgm:pt modelId="{EC3CA4E9-3C9E-461F-BCF3-7363B1B4D5FD}" type="pres">
      <dgm:prSet presAssocID="{9104894B-CCAD-4EEC-B8F1-E526D3ECB7EC}" presName="conn2-1" presStyleLbl="parChTrans1D3" presStyleIdx="1" presStyleCnt="6"/>
      <dgm:spPr/>
      <dgm:t>
        <a:bodyPr/>
        <a:lstStyle/>
        <a:p>
          <a:endParaRPr lang="en-US"/>
        </a:p>
      </dgm:t>
    </dgm:pt>
    <dgm:pt modelId="{230ED622-CA66-494C-ACF6-F1D6AE35D10C}" type="pres">
      <dgm:prSet presAssocID="{9104894B-CCAD-4EEC-B8F1-E526D3ECB7EC}" presName="connTx" presStyleLbl="parChTrans1D3" presStyleIdx="1" presStyleCnt="6"/>
      <dgm:spPr/>
      <dgm:t>
        <a:bodyPr/>
        <a:lstStyle/>
        <a:p>
          <a:endParaRPr lang="en-US"/>
        </a:p>
      </dgm:t>
    </dgm:pt>
    <dgm:pt modelId="{B04EBE66-D748-40A0-BD81-5533D6A4DCB4}" type="pres">
      <dgm:prSet presAssocID="{40E6AEF4-F9C2-4F0E-B845-E33EFFF12D01}" presName="root2" presStyleCnt="0"/>
      <dgm:spPr/>
    </dgm:pt>
    <dgm:pt modelId="{216FF290-B0F4-46FF-9508-BE0CED76932F}" type="pres">
      <dgm:prSet presAssocID="{40E6AEF4-F9C2-4F0E-B845-E33EFFF12D01}" presName="LevelTwoTextNode" presStyleLbl="node3" presStyleIdx="1" presStyleCnt="6" custScaleX="113855">
        <dgm:presLayoutVars>
          <dgm:chPref val="3"/>
        </dgm:presLayoutVars>
      </dgm:prSet>
      <dgm:spPr/>
      <dgm:t>
        <a:bodyPr/>
        <a:lstStyle/>
        <a:p>
          <a:endParaRPr lang="en-US"/>
        </a:p>
      </dgm:t>
    </dgm:pt>
    <dgm:pt modelId="{8F3DD5DE-6EB8-49C8-B7C0-4B7051679DEC}" type="pres">
      <dgm:prSet presAssocID="{40E6AEF4-F9C2-4F0E-B845-E33EFFF12D01}" presName="level3hierChild" presStyleCnt="0"/>
      <dgm:spPr/>
    </dgm:pt>
    <dgm:pt modelId="{CEF4DE8B-D612-485E-BBB1-DCE0B3B75EB8}" type="pres">
      <dgm:prSet presAssocID="{AE7ED21D-7D5C-4688-9D1C-F0AAF700752F}" presName="conn2-1" presStyleLbl="parChTrans1D3" presStyleIdx="2" presStyleCnt="6"/>
      <dgm:spPr/>
      <dgm:t>
        <a:bodyPr/>
        <a:lstStyle/>
        <a:p>
          <a:endParaRPr lang="en-US"/>
        </a:p>
      </dgm:t>
    </dgm:pt>
    <dgm:pt modelId="{3D5AF90B-A912-4A03-9E10-47BE88A4D2CF}" type="pres">
      <dgm:prSet presAssocID="{AE7ED21D-7D5C-4688-9D1C-F0AAF700752F}" presName="connTx" presStyleLbl="parChTrans1D3" presStyleIdx="2" presStyleCnt="6"/>
      <dgm:spPr/>
      <dgm:t>
        <a:bodyPr/>
        <a:lstStyle/>
        <a:p>
          <a:endParaRPr lang="en-US"/>
        </a:p>
      </dgm:t>
    </dgm:pt>
    <dgm:pt modelId="{295DFDBD-652B-46BC-A728-95B7CF9C2354}" type="pres">
      <dgm:prSet presAssocID="{1A2651C8-3A1E-45C1-813A-513DF1897DBE}" presName="root2" presStyleCnt="0"/>
      <dgm:spPr/>
    </dgm:pt>
    <dgm:pt modelId="{40FC807E-A2C7-4534-AAB4-515634EC2ADD}" type="pres">
      <dgm:prSet presAssocID="{1A2651C8-3A1E-45C1-813A-513DF1897DBE}" presName="LevelTwoTextNode" presStyleLbl="node3" presStyleIdx="2" presStyleCnt="6" custScaleX="113855">
        <dgm:presLayoutVars>
          <dgm:chPref val="3"/>
        </dgm:presLayoutVars>
      </dgm:prSet>
      <dgm:spPr/>
      <dgm:t>
        <a:bodyPr/>
        <a:lstStyle/>
        <a:p>
          <a:endParaRPr lang="en-US"/>
        </a:p>
      </dgm:t>
    </dgm:pt>
    <dgm:pt modelId="{4F424CAD-9B56-4E1B-A896-E1CFB41C4240}" type="pres">
      <dgm:prSet presAssocID="{1A2651C8-3A1E-45C1-813A-513DF1897DBE}" presName="level3hierChild" presStyleCnt="0"/>
      <dgm:spPr/>
    </dgm:pt>
    <dgm:pt modelId="{AD9A7484-1D25-4CEA-BCCA-34391741825F}" type="pres">
      <dgm:prSet presAssocID="{D67C32B3-DBDB-481F-916B-A33216742C77}" presName="conn2-1" presStyleLbl="parChTrans1D2" presStyleIdx="1" presStyleCnt="3"/>
      <dgm:spPr/>
      <dgm:t>
        <a:bodyPr/>
        <a:lstStyle/>
        <a:p>
          <a:endParaRPr lang="en-US"/>
        </a:p>
      </dgm:t>
    </dgm:pt>
    <dgm:pt modelId="{4D565DDB-3D06-42B4-8BE7-2EEC86C7FE50}" type="pres">
      <dgm:prSet presAssocID="{D67C32B3-DBDB-481F-916B-A33216742C77}" presName="connTx" presStyleLbl="parChTrans1D2" presStyleIdx="1" presStyleCnt="3"/>
      <dgm:spPr/>
      <dgm:t>
        <a:bodyPr/>
        <a:lstStyle/>
        <a:p>
          <a:endParaRPr lang="en-US"/>
        </a:p>
      </dgm:t>
    </dgm:pt>
    <dgm:pt modelId="{19805C15-4C32-4EDF-BA07-BA900E4C58E5}" type="pres">
      <dgm:prSet presAssocID="{73475E83-6DE2-4CEF-99AE-7BC1C0B6059B}" presName="root2" presStyleCnt="0"/>
      <dgm:spPr/>
    </dgm:pt>
    <dgm:pt modelId="{2BD2AD10-37C3-45FD-8881-784C1D75549C}" type="pres">
      <dgm:prSet presAssocID="{73475E83-6DE2-4CEF-99AE-7BC1C0B6059B}" presName="LevelTwoTextNode" presStyleLbl="node2" presStyleIdx="1" presStyleCnt="3" custScaleX="164797" custScaleY="180496">
        <dgm:presLayoutVars>
          <dgm:chPref val="3"/>
        </dgm:presLayoutVars>
      </dgm:prSet>
      <dgm:spPr/>
      <dgm:t>
        <a:bodyPr/>
        <a:lstStyle/>
        <a:p>
          <a:endParaRPr lang="en-US"/>
        </a:p>
      </dgm:t>
    </dgm:pt>
    <dgm:pt modelId="{260401D5-83EF-4200-8750-2B30282CE642}" type="pres">
      <dgm:prSet presAssocID="{73475E83-6DE2-4CEF-99AE-7BC1C0B6059B}" presName="level3hierChild" presStyleCnt="0"/>
      <dgm:spPr/>
    </dgm:pt>
    <dgm:pt modelId="{07B0C6E8-AF6B-4874-994A-CF1309D0C3F8}" type="pres">
      <dgm:prSet presAssocID="{A10098DC-18C9-4BCF-94E0-58ADC7504540}" presName="conn2-1" presStyleLbl="parChTrans1D3" presStyleIdx="3" presStyleCnt="6"/>
      <dgm:spPr/>
      <dgm:t>
        <a:bodyPr/>
        <a:lstStyle/>
        <a:p>
          <a:endParaRPr lang="en-US"/>
        </a:p>
      </dgm:t>
    </dgm:pt>
    <dgm:pt modelId="{88DF0565-A978-426F-8D6D-8A11EEBBFE75}" type="pres">
      <dgm:prSet presAssocID="{A10098DC-18C9-4BCF-94E0-58ADC7504540}" presName="connTx" presStyleLbl="parChTrans1D3" presStyleIdx="3" presStyleCnt="6"/>
      <dgm:spPr/>
      <dgm:t>
        <a:bodyPr/>
        <a:lstStyle/>
        <a:p>
          <a:endParaRPr lang="en-US"/>
        </a:p>
      </dgm:t>
    </dgm:pt>
    <dgm:pt modelId="{440A9F02-4D81-456E-9057-3A9FEAD35D30}" type="pres">
      <dgm:prSet presAssocID="{DE09F4CA-3CC9-4A84-A860-90492D934152}" presName="root2" presStyleCnt="0"/>
      <dgm:spPr/>
    </dgm:pt>
    <dgm:pt modelId="{47D43C90-3AD8-4EF5-BF92-560CF5D48FDF}" type="pres">
      <dgm:prSet presAssocID="{DE09F4CA-3CC9-4A84-A860-90492D934152}" presName="LevelTwoTextNode" presStyleLbl="node3" presStyleIdx="3" presStyleCnt="6" custScaleX="113855">
        <dgm:presLayoutVars>
          <dgm:chPref val="3"/>
        </dgm:presLayoutVars>
      </dgm:prSet>
      <dgm:spPr/>
      <dgm:t>
        <a:bodyPr/>
        <a:lstStyle/>
        <a:p>
          <a:endParaRPr lang="en-US"/>
        </a:p>
      </dgm:t>
    </dgm:pt>
    <dgm:pt modelId="{F0A07944-AF98-4708-AF8F-1589567FB3AE}" type="pres">
      <dgm:prSet presAssocID="{DE09F4CA-3CC9-4A84-A860-90492D934152}" presName="level3hierChild" presStyleCnt="0"/>
      <dgm:spPr/>
    </dgm:pt>
    <dgm:pt modelId="{0D999458-7B25-4F96-8508-C6881F455BD6}" type="pres">
      <dgm:prSet presAssocID="{7D0DFBAD-3DFB-4AA6-A1A6-05BC8D07283C}" presName="conn2-1" presStyleLbl="parChTrans1D3" presStyleIdx="4" presStyleCnt="6"/>
      <dgm:spPr/>
      <dgm:t>
        <a:bodyPr/>
        <a:lstStyle/>
        <a:p>
          <a:endParaRPr lang="en-US"/>
        </a:p>
      </dgm:t>
    </dgm:pt>
    <dgm:pt modelId="{FE9DD608-EF8D-4EEE-B513-FC84CE51F823}" type="pres">
      <dgm:prSet presAssocID="{7D0DFBAD-3DFB-4AA6-A1A6-05BC8D07283C}" presName="connTx" presStyleLbl="parChTrans1D3" presStyleIdx="4" presStyleCnt="6"/>
      <dgm:spPr/>
      <dgm:t>
        <a:bodyPr/>
        <a:lstStyle/>
        <a:p>
          <a:endParaRPr lang="en-US"/>
        </a:p>
      </dgm:t>
    </dgm:pt>
    <dgm:pt modelId="{E76200C9-12B2-40B4-9D0E-8AF5F9837225}" type="pres">
      <dgm:prSet presAssocID="{39486C73-4116-4D52-86BC-C6776CF1DDC7}" presName="root2" presStyleCnt="0"/>
      <dgm:spPr/>
    </dgm:pt>
    <dgm:pt modelId="{E31CA1CA-7D5A-436B-BFDE-1C52F9A5D73D}" type="pres">
      <dgm:prSet presAssocID="{39486C73-4116-4D52-86BC-C6776CF1DDC7}" presName="LevelTwoTextNode" presStyleLbl="node3" presStyleIdx="4" presStyleCnt="6" custScaleX="113855">
        <dgm:presLayoutVars>
          <dgm:chPref val="3"/>
        </dgm:presLayoutVars>
      </dgm:prSet>
      <dgm:spPr/>
      <dgm:t>
        <a:bodyPr/>
        <a:lstStyle/>
        <a:p>
          <a:endParaRPr lang="en-US"/>
        </a:p>
      </dgm:t>
    </dgm:pt>
    <dgm:pt modelId="{11B710B8-330A-4ADE-A7FE-89A5FB225DDF}" type="pres">
      <dgm:prSet presAssocID="{39486C73-4116-4D52-86BC-C6776CF1DDC7}" presName="level3hierChild" presStyleCnt="0"/>
      <dgm:spPr/>
    </dgm:pt>
    <dgm:pt modelId="{1BB69885-B759-4B4C-8736-C11E49B1AE86}" type="pres">
      <dgm:prSet presAssocID="{8B70B31C-E0E3-4F34-A675-2850DCDBB87F}" presName="conn2-1" presStyleLbl="parChTrans1D3" presStyleIdx="5" presStyleCnt="6"/>
      <dgm:spPr/>
      <dgm:t>
        <a:bodyPr/>
        <a:lstStyle/>
        <a:p>
          <a:endParaRPr lang="en-US"/>
        </a:p>
      </dgm:t>
    </dgm:pt>
    <dgm:pt modelId="{0DCFCDD2-5879-49BC-AAC9-6DF9CA4B2640}" type="pres">
      <dgm:prSet presAssocID="{8B70B31C-E0E3-4F34-A675-2850DCDBB87F}" presName="connTx" presStyleLbl="parChTrans1D3" presStyleIdx="5" presStyleCnt="6"/>
      <dgm:spPr/>
      <dgm:t>
        <a:bodyPr/>
        <a:lstStyle/>
        <a:p>
          <a:endParaRPr lang="en-US"/>
        </a:p>
      </dgm:t>
    </dgm:pt>
    <dgm:pt modelId="{ABF24E46-5D0B-4F12-9E33-AEF6C03E2431}" type="pres">
      <dgm:prSet presAssocID="{F630CBC3-5D87-407D-AD99-903576D66CD7}" presName="root2" presStyleCnt="0"/>
      <dgm:spPr/>
    </dgm:pt>
    <dgm:pt modelId="{D8289285-4384-4DE6-B87F-818F53E0A672}" type="pres">
      <dgm:prSet presAssocID="{F630CBC3-5D87-407D-AD99-903576D66CD7}" presName="LevelTwoTextNode" presStyleLbl="node3" presStyleIdx="5" presStyleCnt="6" custScaleX="113855">
        <dgm:presLayoutVars>
          <dgm:chPref val="3"/>
        </dgm:presLayoutVars>
      </dgm:prSet>
      <dgm:spPr/>
      <dgm:t>
        <a:bodyPr/>
        <a:lstStyle/>
        <a:p>
          <a:endParaRPr lang="en-US"/>
        </a:p>
      </dgm:t>
    </dgm:pt>
    <dgm:pt modelId="{CDCB6B67-6278-423B-99E5-D44605B9564B}" type="pres">
      <dgm:prSet presAssocID="{F630CBC3-5D87-407D-AD99-903576D66CD7}" presName="level3hierChild" presStyleCnt="0"/>
      <dgm:spPr/>
    </dgm:pt>
    <dgm:pt modelId="{55B42040-6B7A-4968-BEAA-B1713813049D}" type="pres">
      <dgm:prSet presAssocID="{6441969D-450B-46E5-851C-1ED079671643}" presName="conn2-1" presStyleLbl="parChTrans1D2" presStyleIdx="2" presStyleCnt="3"/>
      <dgm:spPr/>
      <dgm:t>
        <a:bodyPr/>
        <a:lstStyle/>
        <a:p>
          <a:endParaRPr lang="en-US"/>
        </a:p>
      </dgm:t>
    </dgm:pt>
    <dgm:pt modelId="{7C242C7B-3160-47D1-8809-72E44A397476}" type="pres">
      <dgm:prSet presAssocID="{6441969D-450B-46E5-851C-1ED079671643}" presName="connTx" presStyleLbl="parChTrans1D2" presStyleIdx="2" presStyleCnt="3"/>
      <dgm:spPr/>
      <dgm:t>
        <a:bodyPr/>
        <a:lstStyle/>
        <a:p>
          <a:endParaRPr lang="en-US"/>
        </a:p>
      </dgm:t>
    </dgm:pt>
    <dgm:pt modelId="{A34D1331-2ADB-4FAE-BB76-C0F222BCF91D}" type="pres">
      <dgm:prSet presAssocID="{0EF5F8C9-7708-49EF-BFA4-83F03AE60615}" presName="root2" presStyleCnt="0"/>
      <dgm:spPr/>
    </dgm:pt>
    <dgm:pt modelId="{43C9297A-C617-49F1-A5F8-2B871DBEDBB0}" type="pres">
      <dgm:prSet presAssocID="{0EF5F8C9-7708-49EF-BFA4-83F03AE60615}" presName="LevelTwoTextNode" presStyleLbl="node2" presStyleIdx="2" presStyleCnt="3" custScaleX="159395" custScaleY="170910">
        <dgm:presLayoutVars>
          <dgm:chPref val="3"/>
        </dgm:presLayoutVars>
      </dgm:prSet>
      <dgm:spPr/>
      <dgm:t>
        <a:bodyPr/>
        <a:lstStyle/>
        <a:p>
          <a:endParaRPr lang="en-US"/>
        </a:p>
      </dgm:t>
    </dgm:pt>
    <dgm:pt modelId="{D8B20FCB-1FD7-4E88-8777-A6AC9A508463}" type="pres">
      <dgm:prSet presAssocID="{0EF5F8C9-7708-49EF-BFA4-83F03AE60615}" presName="level3hierChild" presStyleCnt="0"/>
      <dgm:spPr/>
    </dgm:pt>
  </dgm:ptLst>
  <dgm:cxnLst>
    <dgm:cxn modelId="{A25AF7B8-2DDD-4899-AAC4-144DDAE7EF56}" type="presOf" srcId="{4D54BF11-5D63-404D-AA3D-3DE2EBFF12C2}" destId="{5B76BB69-BACE-41AE-B726-F7E934E47E0D}" srcOrd="1" destOrd="0" presId="urn:microsoft.com/office/officeart/2005/8/layout/hierarchy2"/>
    <dgm:cxn modelId="{B6DD2739-4142-45F2-AD4D-4D0923C5AEE2}" srcId="{73475E83-6DE2-4CEF-99AE-7BC1C0B6059B}" destId="{F630CBC3-5D87-407D-AD99-903576D66CD7}" srcOrd="2" destOrd="0" parTransId="{8B70B31C-E0E3-4F34-A675-2850DCDBB87F}" sibTransId="{2CD4DB85-B4EB-4E2F-B754-0782344BE366}"/>
    <dgm:cxn modelId="{94878884-B91D-444A-8B05-94CB2E41ECC1}" type="presOf" srcId="{39486C73-4116-4D52-86BC-C6776CF1DDC7}" destId="{E31CA1CA-7D5A-436B-BFDE-1C52F9A5D73D}" srcOrd="0" destOrd="0" presId="urn:microsoft.com/office/officeart/2005/8/layout/hierarchy2"/>
    <dgm:cxn modelId="{E1B2FA68-0EEF-439C-A4C1-05FB87189C57}" type="presOf" srcId="{CFA211A8-BA0A-45EA-9479-D46084F70F2C}" destId="{9B3A170E-20AB-441E-AB45-CBDADF328B78}" srcOrd="0" destOrd="0" presId="urn:microsoft.com/office/officeart/2005/8/layout/hierarchy2"/>
    <dgm:cxn modelId="{F4A34C51-D560-4A8C-B91E-3C9B89265F65}" type="presOf" srcId="{8B70B31C-E0E3-4F34-A675-2850DCDBB87F}" destId="{0DCFCDD2-5879-49BC-AAC9-6DF9CA4B2640}" srcOrd="1" destOrd="0" presId="urn:microsoft.com/office/officeart/2005/8/layout/hierarchy2"/>
    <dgm:cxn modelId="{DB2916A4-9879-41D7-8EE9-105EC61FC121}" type="presOf" srcId="{D67C32B3-DBDB-481F-916B-A33216742C77}" destId="{AD9A7484-1D25-4CEA-BCCA-34391741825F}" srcOrd="0" destOrd="0" presId="urn:microsoft.com/office/officeart/2005/8/layout/hierarchy2"/>
    <dgm:cxn modelId="{F97FBFDE-758C-48F9-8E2A-495FFAF223FC}" type="presOf" srcId="{AE7ED21D-7D5C-4688-9D1C-F0AAF700752F}" destId="{3D5AF90B-A912-4A03-9E10-47BE88A4D2CF}" srcOrd="1" destOrd="0" presId="urn:microsoft.com/office/officeart/2005/8/layout/hierarchy2"/>
    <dgm:cxn modelId="{6FF83C33-1567-4EF7-8C69-3A0232063C13}" type="presOf" srcId="{F630CBC3-5D87-407D-AD99-903576D66CD7}" destId="{D8289285-4384-4DE6-B87F-818F53E0A672}" srcOrd="0" destOrd="0" presId="urn:microsoft.com/office/officeart/2005/8/layout/hierarchy2"/>
    <dgm:cxn modelId="{47D51733-BC11-45B5-9C08-EEC4A8DBC287}" srcId="{3F02A8AB-58BF-4047-8C3F-34490A336221}" destId="{0CAD776C-255E-43CC-8065-C5BFC4411D84}" srcOrd="0" destOrd="0" parTransId="{709A1A98-B4E7-47CB-B62A-AD2F4CB119D4}" sibTransId="{E5B77180-442B-46C8-AE58-91227D2A8145}"/>
    <dgm:cxn modelId="{44BD15E8-993E-4C79-8D24-9F0C4478C447}" srcId="{3F02A8AB-58BF-4047-8C3F-34490A336221}" destId="{0EF5F8C9-7708-49EF-BFA4-83F03AE60615}" srcOrd="2" destOrd="0" parTransId="{6441969D-450B-46E5-851C-1ED079671643}" sibTransId="{8D58ADFC-CB7E-4D3F-857A-7EFE9C1463B9}"/>
    <dgm:cxn modelId="{BE4967EB-59D7-411F-9648-F45B94C0CFE8}" srcId="{0CAD776C-255E-43CC-8065-C5BFC4411D84}" destId="{1A2651C8-3A1E-45C1-813A-513DF1897DBE}" srcOrd="2" destOrd="0" parTransId="{AE7ED21D-7D5C-4688-9D1C-F0AAF700752F}" sibTransId="{8CFB94DA-D9C2-4987-B16C-19A1F1041727}"/>
    <dgm:cxn modelId="{749D4D04-8598-4223-B0AE-CAC023BAC042}" srcId="{3F02A8AB-58BF-4047-8C3F-34490A336221}" destId="{73475E83-6DE2-4CEF-99AE-7BC1C0B6059B}" srcOrd="1" destOrd="0" parTransId="{D67C32B3-DBDB-481F-916B-A33216742C77}" sibTransId="{71721918-143A-4BB1-ABAF-543FCD246C3E}"/>
    <dgm:cxn modelId="{DF3E205E-D5AE-4F9C-9956-42A2ABFA93B8}" type="presOf" srcId="{8B70B31C-E0E3-4F34-A675-2850DCDBB87F}" destId="{1BB69885-B759-4B4C-8736-C11E49B1AE86}" srcOrd="0" destOrd="0" presId="urn:microsoft.com/office/officeart/2005/8/layout/hierarchy2"/>
    <dgm:cxn modelId="{36D02DFB-8C03-47CE-96DD-F30BBB9F76A4}" type="presOf" srcId="{6441969D-450B-46E5-851C-1ED079671643}" destId="{7C242C7B-3160-47D1-8809-72E44A397476}" srcOrd="1" destOrd="0" presId="urn:microsoft.com/office/officeart/2005/8/layout/hierarchy2"/>
    <dgm:cxn modelId="{9800665C-5CCB-4A89-83FE-970A82EA2DFB}" type="presOf" srcId="{D67C32B3-DBDB-481F-916B-A33216742C77}" destId="{4D565DDB-3D06-42B4-8BE7-2EEC86C7FE50}" srcOrd="1" destOrd="0" presId="urn:microsoft.com/office/officeart/2005/8/layout/hierarchy2"/>
    <dgm:cxn modelId="{D373DC95-8AC3-4083-8162-4ACBD8DE935A}" type="presOf" srcId="{A10098DC-18C9-4BCF-94E0-58ADC7504540}" destId="{07B0C6E8-AF6B-4874-994A-CF1309D0C3F8}" srcOrd="0" destOrd="0" presId="urn:microsoft.com/office/officeart/2005/8/layout/hierarchy2"/>
    <dgm:cxn modelId="{BF5F8BEC-43AF-4EAC-B51E-C6EACC9694B2}" type="presOf" srcId="{1A2651C8-3A1E-45C1-813A-513DF1897DBE}" destId="{40FC807E-A2C7-4534-AAB4-515634EC2ADD}" srcOrd="0" destOrd="0" presId="urn:microsoft.com/office/officeart/2005/8/layout/hierarchy2"/>
    <dgm:cxn modelId="{811DEECF-DD2D-4606-9980-64413B12A5DE}" type="presOf" srcId="{0CAD776C-255E-43CC-8065-C5BFC4411D84}" destId="{296DF877-9AEB-49B2-8716-5AB673B3D2F7}" srcOrd="0" destOrd="0" presId="urn:microsoft.com/office/officeart/2005/8/layout/hierarchy2"/>
    <dgm:cxn modelId="{BA2A8093-2FC1-42B5-998A-8422E156EA0A}" type="presOf" srcId="{ECB6FD1C-7C75-4669-B1AA-4AE3E3CE4887}" destId="{3D667815-987A-4698-9449-F5AFAD5B2EC9}" srcOrd="0" destOrd="0" presId="urn:microsoft.com/office/officeart/2005/8/layout/hierarchy2"/>
    <dgm:cxn modelId="{1D9D708F-342A-4E97-BBF8-A9D38CCD8D01}" type="presOf" srcId="{73475E83-6DE2-4CEF-99AE-7BC1C0B6059B}" destId="{2BD2AD10-37C3-45FD-8881-784C1D75549C}" srcOrd="0" destOrd="0" presId="urn:microsoft.com/office/officeart/2005/8/layout/hierarchy2"/>
    <dgm:cxn modelId="{00B706F2-A8C7-44E1-93EB-78AF06E697CD}" type="presOf" srcId="{4D54BF11-5D63-404D-AA3D-3DE2EBFF12C2}" destId="{96622BAA-D9EA-4B28-8789-43AE0DF77CCE}" srcOrd="0" destOrd="0" presId="urn:microsoft.com/office/officeart/2005/8/layout/hierarchy2"/>
    <dgm:cxn modelId="{D1656924-1FE0-4B2D-9BE8-A679FF0D7FF7}" srcId="{73475E83-6DE2-4CEF-99AE-7BC1C0B6059B}" destId="{DE09F4CA-3CC9-4A84-A860-90492D934152}" srcOrd="0" destOrd="0" parTransId="{A10098DC-18C9-4BCF-94E0-58ADC7504540}" sibTransId="{206BC035-33FA-425C-B24B-5A3D48C96B1B}"/>
    <dgm:cxn modelId="{8B127E18-B6C0-4194-89F3-045FA365D11F}" type="presOf" srcId="{3F02A8AB-58BF-4047-8C3F-34490A336221}" destId="{9F51C7EF-96FD-4311-92D5-6E3A03EE3D6C}" srcOrd="0" destOrd="0" presId="urn:microsoft.com/office/officeart/2005/8/layout/hierarchy2"/>
    <dgm:cxn modelId="{F330AF46-A572-4F13-B928-E3237EE911FD}" type="presOf" srcId="{A10098DC-18C9-4BCF-94E0-58ADC7504540}" destId="{88DF0565-A978-426F-8D6D-8A11EEBBFE75}" srcOrd="1" destOrd="0" presId="urn:microsoft.com/office/officeart/2005/8/layout/hierarchy2"/>
    <dgm:cxn modelId="{0C7554C4-5041-4934-8CFD-715A9109E735}" type="presOf" srcId="{AE7ED21D-7D5C-4688-9D1C-F0AAF700752F}" destId="{CEF4DE8B-D612-485E-BBB1-DCE0B3B75EB8}" srcOrd="0" destOrd="0" presId="urn:microsoft.com/office/officeart/2005/8/layout/hierarchy2"/>
    <dgm:cxn modelId="{722C5646-45F6-40E8-9551-F10F7B1A4D86}" srcId="{0CAD776C-255E-43CC-8065-C5BFC4411D84}" destId="{40E6AEF4-F9C2-4F0E-B845-E33EFFF12D01}" srcOrd="1" destOrd="0" parTransId="{9104894B-CCAD-4EEC-B8F1-E526D3ECB7EC}" sibTransId="{5BEA3956-7BB8-4263-A25F-A1F72B658AF0}"/>
    <dgm:cxn modelId="{372903D3-A911-4EE7-B00F-236E16ACD2E4}" type="presOf" srcId="{7D0DFBAD-3DFB-4AA6-A1A6-05BC8D07283C}" destId="{0D999458-7B25-4F96-8508-C6881F455BD6}" srcOrd="0" destOrd="0" presId="urn:microsoft.com/office/officeart/2005/8/layout/hierarchy2"/>
    <dgm:cxn modelId="{AFCA17A4-8867-4A2C-AA34-CF9452DC05C4}" type="presOf" srcId="{9104894B-CCAD-4EEC-B8F1-E526D3ECB7EC}" destId="{EC3CA4E9-3C9E-461F-BCF3-7363B1B4D5FD}" srcOrd="0" destOrd="0" presId="urn:microsoft.com/office/officeart/2005/8/layout/hierarchy2"/>
    <dgm:cxn modelId="{15396840-D769-45DB-AC5B-6ECB3FAFC229}" type="presOf" srcId="{9104894B-CCAD-4EEC-B8F1-E526D3ECB7EC}" destId="{230ED622-CA66-494C-ACF6-F1D6AE35D10C}" srcOrd="1" destOrd="0" presId="urn:microsoft.com/office/officeart/2005/8/layout/hierarchy2"/>
    <dgm:cxn modelId="{B2D46853-E905-4A2C-830F-2B5E26F5C276}" srcId="{ECB6FD1C-7C75-4669-B1AA-4AE3E3CE4887}" destId="{3F02A8AB-58BF-4047-8C3F-34490A336221}" srcOrd="0" destOrd="0" parTransId="{6D5571BE-18BC-44DE-A811-42288BCB5938}" sibTransId="{A614E2B5-D389-4408-9C78-838F9F3286B0}"/>
    <dgm:cxn modelId="{0D2ADD22-5FD0-493C-A71A-25EBC7E2BFD7}" srcId="{0CAD776C-255E-43CC-8065-C5BFC4411D84}" destId="{CFA211A8-BA0A-45EA-9479-D46084F70F2C}" srcOrd="0" destOrd="0" parTransId="{4D54BF11-5D63-404D-AA3D-3DE2EBFF12C2}" sibTransId="{43BEDF92-8AAA-4FB6-B1F0-15181B754EA0}"/>
    <dgm:cxn modelId="{0CEC5773-5EA6-4439-98A3-61C13E5273AA}" type="presOf" srcId="{6441969D-450B-46E5-851C-1ED079671643}" destId="{55B42040-6B7A-4968-BEAA-B1713813049D}" srcOrd="0" destOrd="0" presId="urn:microsoft.com/office/officeart/2005/8/layout/hierarchy2"/>
    <dgm:cxn modelId="{3E5701B8-7C67-43BF-A72C-99643E7C8185}" type="presOf" srcId="{709A1A98-B4E7-47CB-B62A-AD2F4CB119D4}" destId="{739E3895-B204-4489-8734-3F31E5679953}" srcOrd="0" destOrd="0" presId="urn:microsoft.com/office/officeart/2005/8/layout/hierarchy2"/>
    <dgm:cxn modelId="{F769B51B-4843-431C-9711-04A2084BCE12}" srcId="{73475E83-6DE2-4CEF-99AE-7BC1C0B6059B}" destId="{39486C73-4116-4D52-86BC-C6776CF1DDC7}" srcOrd="1" destOrd="0" parTransId="{7D0DFBAD-3DFB-4AA6-A1A6-05BC8D07283C}" sibTransId="{988C6F2C-3ED4-4516-9171-58A6FF9FC193}"/>
    <dgm:cxn modelId="{15686722-2989-4BEE-B59A-6A06EBCDD3B0}" type="presOf" srcId="{DE09F4CA-3CC9-4A84-A860-90492D934152}" destId="{47D43C90-3AD8-4EF5-BF92-560CF5D48FDF}" srcOrd="0" destOrd="0" presId="urn:microsoft.com/office/officeart/2005/8/layout/hierarchy2"/>
    <dgm:cxn modelId="{3FC6C7B5-7975-410D-8A51-9851C0C9A6FE}" type="presOf" srcId="{0EF5F8C9-7708-49EF-BFA4-83F03AE60615}" destId="{43C9297A-C617-49F1-A5F8-2B871DBEDBB0}" srcOrd="0" destOrd="0" presId="urn:microsoft.com/office/officeart/2005/8/layout/hierarchy2"/>
    <dgm:cxn modelId="{68C6EE3D-7F6A-42AC-8B86-86122B579028}" type="presOf" srcId="{7D0DFBAD-3DFB-4AA6-A1A6-05BC8D07283C}" destId="{FE9DD608-EF8D-4EEE-B513-FC84CE51F823}" srcOrd="1" destOrd="0" presId="urn:microsoft.com/office/officeart/2005/8/layout/hierarchy2"/>
    <dgm:cxn modelId="{B9704B04-EF3B-4FC1-9525-17206379695C}" type="presOf" srcId="{40E6AEF4-F9C2-4F0E-B845-E33EFFF12D01}" destId="{216FF290-B0F4-46FF-9508-BE0CED76932F}" srcOrd="0" destOrd="0" presId="urn:microsoft.com/office/officeart/2005/8/layout/hierarchy2"/>
    <dgm:cxn modelId="{68DDC7B7-0FE1-4C34-A721-A5BED360A7F5}" type="presOf" srcId="{709A1A98-B4E7-47CB-B62A-AD2F4CB119D4}" destId="{94FA24A8-C96C-4887-8C25-C5A448616945}" srcOrd="1" destOrd="0" presId="urn:microsoft.com/office/officeart/2005/8/layout/hierarchy2"/>
    <dgm:cxn modelId="{A54D4781-6854-4559-85A2-B09FD94F9173}" type="presParOf" srcId="{3D667815-987A-4698-9449-F5AFAD5B2EC9}" destId="{9BF9016F-9ABA-49E5-8757-4E47D70E136C}" srcOrd="0" destOrd="0" presId="urn:microsoft.com/office/officeart/2005/8/layout/hierarchy2"/>
    <dgm:cxn modelId="{85B9A2DB-5613-4727-8475-30FAA2701C65}" type="presParOf" srcId="{9BF9016F-9ABA-49E5-8757-4E47D70E136C}" destId="{9F51C7EF-96FD-4311-92D5-6E3A03EE3D6C}" srcOrd="0" destOrd="0" presId="urn:microsoft.com/office/officeart/2005/8/layout/hierarchy2"/>
    <dgm:cxn modelId="{7C1BC76B-2BB1-4D49-A7DD-5ACB13CDAE3C}" type="presParOf" srcId="{9BF9016F-9ABA-49E5-8757-4E47D70E136C}" destId="{78146B8C-79DB-45A2-AA56-4D297E5CC2A5}" srcOrd="1" destOrd="0" presId="urn:microsoft.com/office/officeart/2005/8/layout/hierarchy2"/>
    <dgm:cxn modelId="{E3AA3F03-4704-4972-8A37-0518D879AB7E}" type="presParOf" srcId="{78146B8C-79DB-45A2-AA56-4D297E5CC2A5}" destId="{739E3895-B204-4489-8734-3F31E5679953}" srcOrd="0" destOrd="0" presId="urn:microsoft.com/office/officeart/2005/8/layout/hierarchy2"/>
    <dgm:cxn modelId="{C89EDDEE-BEC1-4C86-86DB-730B26CFA9E9}" type="presParOf" srcId="{739E3895-B204-4489-8734-3F31E5679953}" destId="{94FA24A8-C96C-4887-8C25-C5A448616945}" srcOrd="0" destOrd="0" presId="urn:microsoft.com/office/officeart/2005/8/layout/hierarchy2"/>
    <dgm:cxn modelId="{4B7EAC4E-44AA-4F1F-879A-1308584CFFD8}" type="presParOf" srcId="{78146B8C-79DB-45A2-AA56-4D297E5CC2A5}" destId="{49C6D4AA-6EC3-42F0-8B8D-CCCB39529EDC}" srcOrd="1" destOrd="0" presId="urn:microsoft.com/office/officeart/2005/8/layout/hierarchy2"/>
    <dgm:cxn modelId="{BE9EA1B8-568D-440D-95C3-2A4991D05644}" type="presParOf" srcId="{49C6D4AA-6EC3-42F0-8B8D-CCCB39529EDC}" destId="{296DF877-9AEB-49B2-8716-5AB673B3D2F7}" srcOrd="0" destOrd="0" presId="urn:microsoft.com/office/officeart/2005/8/layout/hierarchy2"/>
    <dgm:cxn modelId="{74DC8EFB-1D4D-4E3D-ABEC-38E246B60F54}" type="presParOf" srcId="{49C6D4AA-6EC3-42F0-8B8D-CCCB39529EDC}" destId="{EDD043B9-5F17-465D-A238-FB565F942164}" srcOrd="1" destOrd="0" presId="urn:microsoft.com/office/officeart/2005/8/layout/hierarchy2"/>
    <dgm:cxn modelId="{C58D5050-FACF-4A04-97B5-13899444F732}" type="presParOf" srcId="{EDD043B9-5F17-465D-A238-FB565F942164}" destId="{96622BAA-D9EA-4B28-8789-43AE0DF77CCE}" srcOrd="0" destOrd="0" presId="urn:microsoft.com/office/officeart/2005/8/layout/hierarchy2"/>
    <dgm:cxn modelId="{F820A947-1B94-423C-AF26-37BA21A130F3}" type="presParOf" srcId="{96622BAA-D9EA-4B28-8789-43AE0DF77CCE}" destId="{5B76BB69-BACE-41AE-B726-F7E934E47E0D}" srcOrd="0" destOrd="0" presId="urn:microsoft.com/office/officeart/2005/8/layout/hierarchy2"/>
    <dgm:cxn modelId="{3D323ED9-A836-45CA-967E-C4757C0B92C2}" type="presParOf" srcId="{EDD043B9-5F17-465D-A238-FB565F942164}" destId="{D9615923-3F15-4F2F-B80D-F930E3BF5EB4}" srcOrd="1" destOrd="0" presId="urn:microsoft.com/office/officeart/2005/8/layout/hierarchy2"/>
    <dgm:cxn modelId="{9112F08B-AF80-4F32-9A51-F0FDBEBE1EA8}" type="presParOf" srcId="{D9615923-3F15-4F2F-B80D-F930E3BF5EB4}" destId="{9B3A170E-20AB-441E-AB45-CBDADF328B78}" srcOrd="0" destOrd="0" presId="urn:microsoft.com/office/officeart/2005/8/layout/hierarchy2"/>
    <dgm:cxn modelId="{C9C9A7DF-3816-4371-B296-4A15D9FDF3C4}" type="presParOf" srcId="{D9615923-3F15-4F2F-B80D-F930E3BF5EB4}" destId="{D0D15230-8F2C-404D-B4C5-F7A0076B1DF5}" srcOrd="1" destOrd="0" presId="urn:microsoft.com/office/officeart/2005/8/layout/hierarchy2"/>
    <dgm:cxn modelId="{BD5DA359-DDDA-4EBF-892C-1F58299E62F0}" type="presParOf" srcId="{EDD043B9-5F17-465D-A238-FB565F942164}" destId="{EC3CA4E9-3C9E-461F-BCF3-7363B1B4D5FD}" srcOrd="2" destOrd="0" presId="urn:microsoft.com/office/officeart/2005/8/layout/hierarchy2"/>
    <dgm:cxn modelId="{90141553-58D5-4E9E-B528-46A6C06029D7}" type="presParOf" srcId="{EC3CA4E9-3C9E-461F-BCF3-7363B1B4D5FD}" destId="{230ED622-CA66-494C-ACF6-F1D6AE35D10C}" srcOrd="0" destOrd="0" presId="urn:microsoft.com/office/officeart/2005/8/layout/hierarchy2"/>
    <dgm:cxn modelId="{A486B5EB-9EFA-491E-8833-D00C5780C580}" type="presParOf" srcId="{EDD043B9-5F17-465D-A238-FB565F942164}" destId="{B04EBE66-D748-40A0-BD81-5533D6A4DCB4}" srcOrd="3" destOrd="0" presId="urn:microsoft.com/office/officeart/2005/8/layout/hierarchy2"/>
    <dgm:cxn modelId="{02D91BC8-97E5-4E54-A072-38D4C549758F}" type="presParOf" srcId="{B04EBE66-D748-40A0-BD81-5533D6A4DCB4}" destId="{216FF290-B0F4-46FF-9508-BE0CED76932F}" srcOrd="0" destOrd="0" presId="urn:microsoft.com/office/officeart/2005/8/layout/hierarchy2"/>
    <dgm:cxn modelId="{AE1E2A7B-6DF0-40CC-B3D7-749AAF4F49ED}" type="presParOf" srcId="{B04EBE66-D748-40A0-BD81-5533D6A4DCB4}" destId="{8F3DD5DE-6EB8-49C8-B7C0-4B7051679DEC}" srcOrd="1" destOrd="0" presId="urn:microsoft.com/office/officeart/2005/8/layout/hierarchy2"/>
    <dgm:cxn modelId="{92B45E92-32C2-44EF-97C3-2AB7677CF10F}" type="presParOf" srcId="{EDD043B9-5F17-465D-A238-FB565F942164}" destId="{CEF4DE8B-D612-485E-BBB1-DCE0B3B75EB8}" srcOrd="4" destOrd="0" presId="urn:microsoft.com/office/officeart/2005/8/layout/hierarchy2"/>
    <dgm:cxn modelId="{D83BB47D-CEDD-4D29-A57E-4D7011B855F4}" type="presParOf" srcId="{CEF4DE8B-D612-485E-BBB1-DCE0B3B75EB8}" destId="{3D5AF90B-A912-4A03-9E10-47BE88A4D2CF}" srcOrd="0" destOrd="0" presId="urn:microsoft.com/office/officeart/2005/8/layout/hierarchy2"/>
    <dgm:cxn modelId="{E687CFE7-996D-4E58-B3BE-204C1DC14950}" type="presParOf" srcId="{EDD043B9-5F17-465D-A238-FB565F942164}" destId="{295DFDBD-652B-46BC-A728-95B7CF9C2354}" srcOrd="5" destOrd="0" presId="urn:microsoft.com/office/officeart/2005/8/layout/hierarchy2"/>
    <dgm:cxn modelId="{D618CA3F-0D23-41C2-999C-EBA21F5BB477}" type="presParOf" srcId="{295DFDBD-652B-46BC-A728-95B7CF9C2354}" destId="{40FC807E-A2C7-4534-AAB4-515634EC2ADD}" srcOrd="0" destOrd="0" presId="urn:microsoft.com/office/officeart/2005/8/layout/hierarchy2"/>
    <dgm:cxn modelId="{96359937-8D4C-4454-8F2C-778BA34F60E8}" type="presParOf" srcId="{295DFDBD-652B-46BC-A728-95B7CF9C2354}" destId="{4F424CAD-9B56-4E1B-A896-E1CFB41C4240}" srcOrd="1" destOrd="0" presId="urn:microsoft.com/office/officeart/2005/8/layout/hierarchy2"/>
    <dgm:cxn modelId="{B70EBF93-3D15-46BF-B765-1907572EC543}" type="presParOf" srcId="{78146B8C-79DB-45A2-AA56-4D297E5CC2A5}" destId="{AD9A7484-1D25-4CEA-BCCA-34391741825F}" srcOrd="2" destOrd="0" presId="urn:microsoft.com/office/officeart/2005/8/layout/hierarchy2"/>
    <dgm:cxn modelId="{DD024D78-92E9-4577-AB36-5BC2F75C7998}" type="presParOf" srcId="{AD9A7484-1D25-4CEA-BCCA-34391741825F}" destId="{4D565DDB-3D06-42B4-8BE7-2EEC86C7FE50}" srcOrd="0" destOrd="0" presId="urn:microsoft.com/office/officeart/2005/8/layout/hierarchy2"/>
    <dgm:cxn modelId="{D6BCF88D-2B5B-4B98-9242-6544DE3F2F4D}" type="presParOf" srcId="{78146B8C-79DB-45A2-AA56-4D297E5CC2A5}" destId="{19805C15-4C32-4EDF-BA07-BA900E4C58E5}" srcOrd="3" destOrd="0" presId="urn:microsoft.com/office/officeart/2005/8/layout/hierarchy2"/>
    <dgm:cxn modelId="{E2F74526-601A-4A37-AE01-C1E232B13F12}" type="presParOf" srcId="{19805C15-4C32-4EDF-BA07-BA900E4C58E5}" destId="{2BD2AD10-37C3-45FD-8881-784C1D75549C}" srcOrd="0" destOrd="0" presId="urn:microsoft.com/office/officeart/2005/8/layout/hierarchy2"/>
    <dgm:cxn modelId="{A09F67B2-597B-48AB-A74E-D986AC46FAA7}" type="presParOf" srcId="{19805C15-4C32-4EDF-BA07-BA900E4C58E5}" destId="{260401D5-83EF-4200-8750-2B30282CE642}" srcOrd="1" destOrd="0" presId="urn:microsoft.com/office/officeart/2005/8/layout/hierarchy2"/>
    <dgm:cxn modelId="{BE10F352-D2B3-433D-A494-E3C1E6961450}" type="presParOf" srcId="{260401D5-83EF-4200-8750-2B30282CE642}" destId="{07B0C6E8-AF6B-4874-994A-CF1309D0C3F8}" srcOrd="0" destOrd="0" presId="urn:microsoft.com/office/officeart/2005/8/layout/hierarchy2"/>
    <dgm:cxn modelId="{6ABEDE5C-B154-4A2B-8D29-F166CA96A063}" type="presParOf" srcId="{07B0C6E8-AF6B-4874-994A-CF1309D0C3F8}" destId="{88DF0565-A978-426F-8D6D-8A11EEBBFE75}" srcOrd="0" destOrd="0" presId="urn:microsoft.com/office/officeart/2005/8/layout/hierarchy2"/>
    <dgm:cxn modelId="{66550A4E-55AC-4128-A669-CB1BE237256E}" type="presParOf" srcId="{260401D5-83EF-4200-8750-2B30282CE642}" destId="{440A9F02-4D81-456E-9057-3A9FEAD35D30}" srcOrd="1" destOrd="0" presId="urn:microsoft.com/office/officeart/2005/8/layout/hierarchy2"/>
    <dgm:cxn modelId="{0749D0F2-B245-4D07-A946-C76952D12145}" type="presParOf" srcId="{440A9F02-4D81-456E-9057-3A9FEAD35D30}" destId="{47D43C90-3AD8-4EF5-BF92-560CF5D48FDF}" srcOrd="0" destOrd="0" presId="urn:microsoft.com/office/officeart/2005/8/layout/hierarchy2"/>
    <dgm:cxn modelId="{91585242-5E7F-4FCC-8105-230DD06FB435}" type="presParOf" srcId="{440A9F02-4D81-456E-9057-3A9FEAD35D30}" destId="{F0A07944-AF98-4708-AF8F-1589567FB3AE}" srcOrd="1" destOrd="0" presId="urn:microsoft.com/office/officeart/2005/8/layout/hierarchy2"/>
    <dgm:cxn modelId="{4C72A0EF-FC1B-4117-8B77-B1025D380EE4}" type="presParOf" srcId="{260401D5-83EF-4200-8750-2B30282CE642}" destId="{0D999458-7B25-4F96-8508-C6881F455BD6}" srcOrd="2" destOrd="0" presId="urn:microsoft.com/office/officeart/2005/8/layout/hierarchy2"/>
    <dgm:cxn modelId="{0D58BF08-210A-4181-9BA2-E813EC2FBF3E}" type="presParOf" srcId="{0D999458-7B25-4F96-8508-C6881F455BD6}" destId="{FE9DD608-EF8D-4EEE-B513-FC84CE51F823}" srcOrd="0" destOrd="0" presId="urn:microsoft.com/office/officeart/2005/8/layout/hierarchy2"/>
    <dgm:cxn modelId="{B20DBCEE-F00F-4347-8DA2-AD64F4326802}" type="presParOf" srcId="{260401D5-83EF-4200-8750-2B30282CE642}" destId="{E76200C9-12B2-40B4-9D0E-8AF5F9837225}" srcOrd="3" destOrd="0" presId="urn:microsoft.com/office/officeart/2005/8/layout/hierarchy2"/>
    <dgm:cxn modelId="{55A11C5B-B8F5-46F3-9D95-BAFD22FA191D}" type="presParOf" srcId="{E76200C9-12B2-40B4-9D0E-8AF5F9837225}" destId="{E31CA1CA-7D5A-436B-BFDE-1C52F9A5D73D}" srcOrd="0" destOrd="0" presId="urn:microsoft.com/office/officeart/2005/8/layout/hierarchy2"/>
    <dgm:cxn modelId="{89AA5B59-73D5-40A7-8C36-3449BE5861DD}" type="presParOf" srcId="{E76200C9-12B2-40B4-9D0E-8AF5F9837225}" destId="{11B710B8-330A-4ADE-A7FE-89A5FB225DDF}" srcOrd="1" destOrd="0" presId="urn:microsoft.com/office/officeart/2005/8/layout/hierarchy2"/>
    <dgm:cxn modelId="{A33C016C-26D9-4E93-B760-31BA061E3520}" type="presParOf" srcId="{260401D5-83EF-4200-8750-2B30282CE642}" destId="{1BB69885-B759-4B4C-8736-C11E49B1AE86}" srcOrd="4" destOrd="0" presId="urn:microsoft.com/office/officeart/2005/8/layout/hierarchy2"/>
    <dgm:cxn modelId="{5FAA7AB8-30C9-4EFD-8184-B6B3A0AB5549}" type="presParOf" srcId="{1BB69885-B759-4B4C-8736-C11E49B1AE86}" destId="{0DCFCDD2-5879-49BC-AAC9-6DF9CA4B2640}" srcOrd="0" destOrd="0" presId="urn:microsoft.com/office/officeart/2005/8/layout/hierarchy2"/>
    <dgm:cxn modelId="{AA3E378D-2BF2-4BF0-AD2B-B2E681165014}" type="presParOf" srcId="{260401D5-83EF-4200-8750-2B30282CE642}" destId="{ABF24E46-5D0B-4F12-9E33-AEF6C03E2431}" srcOrd="5" destOrd="0" presId="urn:microsoft.com/office/officeart/2005/8/layout/hierarchy2"/>
    <dgm:cxn modelId="{299CBC0D-5324-42F5-A365-FA76F526FBBF}" type="presParOf" srcId="{ABF24E46-5D0B-4F12-9E33-AEF6C03E2431}" destId="{D8289285-4384-4DE6-B87F-818F53E0A672}" srcOrd="0" destOrd="0" presId="urn:microsoft.com/office/officeart/2005/8/layout/hierarchy2"/>
    <dgm:cxn modelId="{E48A755E-A8D9-4FA3-8E1F-4E711ABF3153}" type="presParOf" srcId="{ABF24E46-5D0B-4F12-9E33-AEF6C03E2431}" destId="{CDCB6B67-6278-423B-99E5-D44605B9564B}" srcOrd="1" destOrd="0" presId="urn:microsoft.com/office/officeart/2005/8/layout/hierarchy2"/>
    <dgm:cxn modelId="{50F52E42-C94F-4662-B08E-0A0E66E021C7}" type="presParOf" srcId="{78146B8C-79DB-45A2-AA56-4D297E5CC2A5}" destId="{55B42040-6B7A-4968-BEAA-B1713813049D}" srcOrd="4" destOrd="0" presId="urn:microsoft.com/office/officeart/2005/8/layout/hierarchy2"/>
    <dgm:cxn modelId="{B39513D9-E177-4E01-A25D-D3EC335CFD02}" type="presParOf" srcId="{55B42040-6B7A-4968-BEAA-B1713813049D}" destId="{7C242C7B-3160-47D1-8809-72E44A397476}" srcOrd="0" destOrd="0" presId="urn:microsoft.com/office/officeart/2005/8/layout/hierarchy2"/>
    <dgm:cxn modelId="{E02B6EC5-9A42-4B51-BD4C-BB4E5D34B648}" type="presParOf" srcId="{78146B8C-79DB-45A2-AA56-4D297E5CC2A5}" destId="{A34D1331-2ADB-4FAE-BB76-C0F222BCF91D}" srcOrd="5" destOrd="0" presId="urn:microsoft.com/office/officeart/2005/8/layout/hierarchy2"/>
    <dgm:cxn modelId="{4605D2AF-CB6A-4DDF-9870-6924AC1902C0}" type="presParOf" srcId="{A34D1331-2ADB-4FAE-BB76-C0F222BCF91D}" destId="{43C9297A-C617-49F1-A5F8-2B871DBEDBB0}" srcOrd="0" destOrd="0" presId="urn:microsoft.com/office/officeart/2005/8/layout/hierarchy2"/>
    <dgm:cxn modelId="{06511FF4-B5BC-4C3D-970F-6696DE22C03D}" type="presParOf" srcId="{A34D1331-2ADB-4FAE-BB76-C0F222BCF91D}" destId="{D8B20FCB-1FD7-4E88-8777-A6AC9A508463}" srcOrd="1" destOrd="0" presId="urn:microsoft.com/office/officeart/2005/8/layout/hierarchy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D63A877-4683-445F-8DB2-929B96306915}"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D009459C-A486-4B92-925A-9A205890775A}">
      <dgm:prSet phldrT="[Text]"/>
      <dgm:spPr/>
      <dgm:t>
        <a:bodyPr/>
        <a:lstStyle/>
        <a:p>
          <a:r>
            <a:rPr lang="en-US" dirty="0" smtClean="0"/>
            <a:t>Community &amp; domestic SL</a:t>
          </a:r>
          <a:endParaRPr lang="en-US" dirty="0"/>
        </a:p>
      </dgm:t>
    </dgm:pt>
    <dgm:pt modelId="{A2DAE6D5-8E2F-46FC-85C4-7F5A586E48EE}" type="parTrans" cxnId="{EE1BB0A1-DA83-4A54-81D2-FAF8C5449A28}">
      <dgm:prSet/>
      <dgm:spPr/>
      <dgm:t>
        <a:bodyPr/>
        <a:lstStyle/>
        <a:p>
          <a:endParaRPr lang="en-US"/>
        </a:p>
      </dgm:t>
    </dgm:pt>
    <dgm:pt modelId="{C174B49E-42D3-4B99-9D10-81A42B9CC669}" type="sibTrans" cxnId="{EE1BB0A1-DA83-4A54-81D2-FAF8C5449A28}">
      <dgm:prSet/>
      <dgm:spPr/>
      <dgm:t>
        <a:bodyPr/>
        <a:lstStyle/>
        <a:p>
          <a:endParaRPr lang="en-US"/>
        </a:p>
      </dgm:t>
    </dgm:pt>
    <dgm:pt modelId="{68ADC41C-6D8D-446C-951A-122E2B6D0DE2}">
      <dgm:prSet phldrT="[Text]"/>
      <dgm:spPr/>
      <dgm:t>
        <a:bodyPr/>
        <a:lstStyle/>
        <a:p>
          <a:r>
            <a:rPr lang="en-US" dirty="0" smtClean="0"/>
            <a:t>Focus on community impacts in </a:t>
          </a:r>
          <a:r>
            <a:rPr lang="en-US" b="1" dirty="0" smtClean="0"/>
            <a:t>international </a:t>
          </a:r>
          <a:r>
            <a:rPr lang="en-US" dirty="0" smtClean="0"/>
            <a:t>SL</a:t>
          </a:r>
          <a:endParaRPr lang="en-US" dirty="0"/>
        </a:p>
      </dgm:t>
    </dgm:pt>
    <dgm:pt modelId="{D6FC30C4-DFB8-4F18-AD59-EE9F231EFDAF}" type="parTrans" cxnId="{CF841050-679D-4333-8787-06F1D96760AA}">
      <dgm:prSet/>
      <dgm:spPr/>
      <dgm:t>
        <a:bodyPr/>
        <a:lstStyle/>
        <a:p>
          <a:endParaRPr lang="en-US"/>
        </a:p>
      </dgm:t>
    </dgm:pt>
    <dgm:pt modelId="{50F35544-D43E-4888-9369-70447D56F703}" type="sibTrans" cxnId="{CF841050-679D-4333-8787-06F1D96760AA}">
      <dgm:prSet/>
      <dgm:spPr/>
      <dgm:t>
        <a:bodyPr/>
        <a:lstStyle/>
        <a:p>
          <a:endParaRPr lang="en-US"/>
        </a:p>
      </dgm:t>
    </dgm:pt>
    <dgm:pt modelId="{5265780C-AE04-4AA7-80FA-DECD2A875CE7}">
      <dgm:prSet phldrT="[Text]"/>
      <dgm:spPr/>
      <dgm:t>
        <a:bodyPr/>
        <a:lstStyle/>
        <a:p>
          <a:r>
            <a:rPr lang="en-US" dirty="0" smtClean="0"/>
            <a:t>Community partner organization representatives</a:t>
          </a:r>
          <a:endParaRPr lang="en-US" dirty="0"/>
        </a:p>
      </dgm:t>
    </dgm:pt>
    <dgm:pt modelId="{854D518C-AA52-4FBF-8317-4527A1EADD40}" type="parTrans" cxnId="{636EEE47-0DFC-4A2B-B030-797C937FC0D4}">
      <dgm:prSet/>
      <dgm:spPr/>
      <dgm:t>
        <a:bodyPr/>
        <a:lstStyle/>
        <a:p>
          <a:endParaRPr lang="en-US"/>
        </a:p>
      </dgm:t>
    </dgm:pt>
    <dgm:pt modelId="{48FE7EBA-12BC-4812-BBC7-55F44BD5D775}" type="sibTrans" cxnId="{636EEE47-0DFC-4A2B-B030-797C937FC0D4}">
      <dgm:prSet/>
      <dgm:spPr/>
      <dgm:t>
        <a:bodyPr/>
        <a:lstStyle/>
        <a:p>
          <a:endParaRPr lang="en-US"/>
        </a:p>
      </dgm:t>
    </dgm:pt>
    <dgm:pt modelId="{BD552104-E700-4AFB-AFF5-08C5054B1F6E}">
      <dgm:prSet phldrT="[Text]"/>
      <dgm:spPr/>
      <dgm:t>
        <a:bodyPr/>
        <a:lstStyle/>
        <a:p>
          <a:r>
            <a:rPr lang="en-US" dirty="0" smtClean="0"/>
            <a:t>Incorporate the voices of community leaders &amp; residents as well as partner organization representatives</a:t>
          </a:r>
          <a:endParaRPr lang="en-US" dirty="0"/>
        </a:p>
      </dgm:t>
    </dgm:pt>
    <dgm:pt modelId="{345A4D10-6A13-4430-BC88-C556C127E69C}" type="parTrans" cxnId="{5268942E-1FC2-4627-BA81-DB038F06F4FE}">
      <dgm:prSet/>
      <dgm:spPr/>
      <dgm:t>
        <a:bodyPr/>
        <a:lstStyle/>
        <a:p>
          <a:endParaRPr lang="en-US"/>
        </a:p>
      </dgm:t>
    </dgm:pt>
    <dgm:pt modelId="{61B71A56-B232-47C4-81F7-C66389085384}" type="sibTrans" cxnId="{5268942E-1FC2-4627-BA81-DB038F06F4FE}">
      <dgm:prSet/>
      <dgm:spPr/>
      <dgm:t>
        <a:bodyPr/>
        <a:lstStyle/>
        <a:p>
          <a:endParaRPr lang="en-US"/>
        </a:p>
      </dgm:t>
    </dgm:pt>
    <dgm:pt modelId="{448C6C1C-3EDB-4F19-90F2-D82F08AF4688}">
      <dgm:prSet phldrT="[Text]"/>
      <dgm:spPr/>
      <dgm:t>
        <a:bodyPr/>
        <a:lstStyle/>
        <a:p>
          <a:r>
            <a:rPr lang="en-US" dirty="0" smtClean="0"/>
            <a:t>Wells, </a:t>
          </a:r>
          <a:r>
            <a:rPr lang="en-US" dirty="0" err="1" smtClean="0"/>
            <a:t>Warchal</a:t>
          </a:r>
          <a:r>
            <a:rPr lang="en-US" dirty="0" smtClean="0"/>
            <a:t>, Ruiz, &amp; </a:t>
          </a:r>
          <a:r>
            <a:rPr lang="en-US" dirty="0" err="1" smtClean="0"/>
            <a:t>Chapdelaine</a:t>
          </a:r>
          <a:r>
            <a:rPr lang="en-US" dirty="0" smtClean="0"/>
            <a:t> (2011)</a:t>
          </a:r>
          <a:endParaRPr lang="en-US" dirty="0"/>
        </a:p>
      </dgm:t>
    </dgm:pt>
    <dgm:pt modelId="{BF3E9D75-C9FC-42D6-A046-A7A8E0AFC259}" type="parTrans" cxnId="{E2D78FA0-2D8C-45A5-94FA-39D77F8FB50B}">
      <dgm:prSet/>
      <dgm:spPr/>
    </dgm:pt>
    <dgm:pt modelId="{02CE6A22-34E5-489A-BAF0-684FB1900F92}" type="sibTrans" cxnId="{E2D78FA0-2D8C-45A5-94FA-39D77F8FB50B}">
      <dgm:prSet/>
      <dgm:spPr/>
    </dgm:pt>
    <dgm:pt modelId="{4C6D7B4E-7EFF-44A9-B693-0D0CAB9A4D82}" type="pres">
      <dgm:prSet presAssocID="{0D63A877-4683-445F-8DB2-929B96306915}" presName="Name0" presStyleCnt="0">
        <dgm:presLayoutVars>
          <dgm:dir/>
          <dgm:animLvl val="lvl"/>
          <dgm:resizeHandles/>
        </dgm:presLayoutVars>
      </dgm:prSet>
      <dgm:spPr/>
      <dgm:t>
        <a:bodyPr/>
        <a:lstStyle/>
        <a:p>
          <a:endParaRPr lang="en-US"/>
        </a:p>
      </dgm:t>
    </dgm:pt>
    <dgm:pt modelId="{6A67490D-CD2F-4831-870A-F9405FF5DA90}" type="pres">
      <dgm:prSet presAssocID="{D009459C-A486-4B92-925A-9A205890775A}" presName="linNode" presStyleCnt="0"/>
      <dgm:spPr/>
    </dgm:pt>
    <dgm:pt modelId="{7DF2E643-6355-470E-9AE9-52C08E4E628D}" type="pres">
      <dgm:prSet presAssocID="{D009459C-A486-4B92-925A-9A205890775A}" presName="parentShp" presStyleLbl="node1" presStyleIdx="0" presStyleCnt="2">
        <dgm:presLayoutVars>
          <dgm:bulletEnabled val="1"/>
        </dgm:presLayoutVars>
      </dgm:prSet>
      <dgm:spPr/>
      <dgm:t>
        <a:bodyPr/>
        <a:lstStyle/>
        <a:p>
          <a:endParaRPr lang="en-US"/>
        </a:p>
      </dgm:t>
    </dgm:pt>
    <dgm:pt modelId="{EDB52E90-7B36-49AF-BDF6-930CBF01BCEE}" type="pres">
      <dgm:prSet presAssocID="{D009459C-A486-4B92-925A-9A205890775A}" presName="childShp" presStyleLbl="bgAccFollowNode1" presStyleIdx="0" presStyleCnt="2">
        <dgm:presLayoutVars>
          <dgm:bulletEnabled val="1"/>
        </dgm:presLayoutVars>
      </dgm:prSet>
      <dgm:spPr/>
      <dgm:t>
        <a:bodyPr/>
        <a:lstStyle/>
        <a:p>
          <a:endParaRPr lang="en-US"/>
        </a:p>
      </dgm:t>
    </dgm:pt>
    <dgm:pt modelId="{B01202B0-5808-4196-A3D8-918C916DBCAC}" type="pres">
      <dgm:prSet presAssocID="{C174B49E-42D3-4B99-9D10-81A42B9CC669}" presName="spacing" presStyleCnt="0"/>
      <dgm:spPr/>
    </dgm:pt>
    <dgm:pt modelId="{8A8C4C85-DA2F-4504-9FEA-36B99EC341CC}" type="pres">
      <dgm:prSet presAssocID="{5265780C-AE04-4AA7-80FA-DECD2A875CE7}" presName="linNode" presStyleCnt="0"/>
      <dgm:spPr/>
    </dgm:pt>
    <dgm:pt modelId="{3BB5589E-044B-4423-9437-5806C5656A6A}" type="pres">
      <dgm:prSet presAssocID="{5265780C-AE04-4AA7-80FA-DECD2A875CE7}" presName="parentShp" presStyleLbl="node1" presStyleIdx="1" presStyleCnt="2">
        <dgm:presLayoutVars>
          <dgm:bulletEnabled val="1"/>
        </dgm:presLayoutVars>
      </dgm:prSet>
      <dgm:spPr/>
      <dgm:t>
        <a:bodyPr/>
        <a:lstStyle/>
        <a:p>
          <a:endParaRPr lang="en-US"/>
        </a:p>
      </dgm:t>
    </dgm:pt>
    <dgm:pt modelId="{5678F010-B30E-4BA4-8897-3865738C0D39}" type="pres">
      <dgm:prSet presAssocID="{5265780C-AE04-4AA7-80FA-DECD2A875CE7}" presName="childShp" presStyleLbl="bgAccFollowNode1" presStyleIdx="1" presStyleCnt="2">
        <dgm:presLayoutVars>
          <dgm:bulletEnabled val="1"/>
        </dgm:presLayoutVars>
      </dgm:prSet>
      <dgm:spPr/>
      <dgm:t>
        <a:bodyPr/>
        <a:lstStyle/>
        <a:p>
          <a:endParaRPr lang="en-US"/>
        </a:p>
      </dgm:t>
    </dgm:pt>
  </dgm:ptLst>
  <dgm:cxnLst>
    <dgm:cxn modelId="{E2D78FA0-2D8C-45A5-94FA-39D77F8FB50B}" srcId="{68ADC41C-6D8D-446C-951A-122E2B6D0DE2}" destId="{448C6C1C-3EDB-4F19-90F2-D82F08AF4688}" srcOrd="0" destOrd="0" parTransId="{BF3E9D75-C9FC-42D6-A046-A7A8E0AFC259}" sibTransId="{02CE6A22-34E5-489A-BAF0-684FB1900F92}"/>
    <dgm:cxn modelId="{5268942E-1FC2-4627-BA81-DB038F06F4FE}" srcId="{5265780C-AE04-4AA7-80FA-DECD2A875CE7}" destId="{BD552104-E700-4AFB-AFF5-08C5054B1F6E}" srcOrd="0" destOrd="0" parTransId="{345A4D10-6A13-4430-BC88-C556C127E69C}" sibTransId="{61B71A56-B232-47C4-81F7-C66389085384}"/>
    <dgm:cxn modelId="{B305445F-9367-4708-A10D-B30F833B7B0F}" type="presOf" srcId="{0D63A877-4683-445F-8DB2-929B96306915}" destId="{4C6D7B4E-7EFF-44A9-B693-0D0CAB9A4D82}" srcOrd="0" destOrd="0" presId="urn:microsoft.com/office/officeart/2005/8/layout/vList6"/>
    <dgm:cxn modelId="{406B21E0-EE49-427A-AF09-2C52A3B0B74A}" type="presOf" srcId="{D009459C-A486-4B92-925A-9A205890775A}" destId="{7DF2E643-6355-470E-9AE9-52C08E4E628D}" srcOrd="0" destOrd="0" presId="urn:microsoft.com/office/officeart/2005/8/layout/vList6"/>
    <dgm:cxn modelId="{636EEE47-0DFC-4A2B-B030-797C937FC0D4}" srcId="{0D63A877-4683-445F-8DB2-929B96306915}" destId="{5265780C-AE04-4AA7-80FA-DECD2A875CE7}" srcOrd="1" destOrd="0" parTransId="{854D518C-AA52-4FBF-8317-4527A1EADD40}" sibTransId="{48FE7EBA-12BC-4812-BBC7-55F44BD5D775}"/>
    <dgm:cxn modelId="{FEF09FAB-9A17-485E-B382-C4C7140F00DF}" type="presOf" srcId="{448C6C1C-3EDB-4F19-90F2-D82F08AF4688}" destId="{EDB52E90-7B36-49AF-BDF6-930CBF01BCEE}" srcOrd="0" destOrd="1" presId="urn:microsoft.com/office/officeart/2005/8/layout/vList6"/>
    <dgm:cxn modelId="{CF841050-679D-4333-8787-06F1D96760AA}" srcId="{D009459C-A486-4B92-925A-9A205890775A}" destId="{68ADC41C-6D8D-446C-951A-122E2B6D0DE2}" srcOrd="0" destOrd="0" parTransId="{D6FC30C4-DFB8-4F18-AD59-EE9F231EFDAF}" sibTransId="{50F35544-D43E-4888-9369-70447D56F703}"/>
    <dgm:cxn modelId="{EE1BB0A1-DA83-4A54-81D2-FAF8C5449A28}" srcId="{0D63A877-4683-445F-8DB2-929B96306915}" destId="{D009459C-A486-4B92-925A-9A205890775A}" srcOrd="0" destOrd="0" parTransId="{A2DAE6D5-8E2F-46FC-85C4-7F5A586E48EE}" sibTransId="{C174B49E-42D3-4B99-9D10-81A42B9CC669}"/>
    <dgm:cxn modelId="{83298CCD-3990-4A89-B1A7-A5BE14269B12}" type="presOf" srcId="{68ADC41C-6D8D-446C-951A-122E2B6D0DE2}" destId="{EDB52E90-7B36-49AF-BDF6-930CBF01BCEE}" srcOrd="0" destOrd="0" presId="urn:microsoft.com/office/officeart/2005/8/layout/vList6"/>
    <dgm:cxn modelId="{0824DA15-6DA6-478C-B30F-4429AFFA974B}" type="presOf" srcId="{BD552104-E700-4AFB-AFF5-08C5054B1F6E}" destId="{5678F010-B30E-4BA4-8897-3865738C0D39}" srcOrd="0" destOrd="0" presId="urn:microsoft.com/office/officeart/2005/8/layout/vList6"/>
    <dgm:cxn modelId="{3A9C2E5F-9439-4B78-8DB1-D39E2BB749C5}" type="presOf" srcId="{5265780C-AE04-4AA7-80FA-DECD2A875CE7}" destId="{3BB5589E-044B-4423-9437-5806C5656A6A}" srcOrd="0" destOrd="0" presId="urn:microsoft.com/office/officeart/2005/8/layout/vList6"/>
    <dgm:cxn modelId="{BA297B66-B762-4DC8-B32F-C4D3FF0D534E}" type="presParOf" srcId="{4C6D7B4E-7EFF-44A9-B693-0D0CAB9A4D82}" destId="{6A67490D-CD2F-4831-870A-F9405FF5DA90}" srcOrd="0" destOrd="0" presId="urn:microsoft.com/office/officeart/2005/8/layout/vList6"/>
    <dgm:cxn modelId="{7718DDBB-AD56-4E13-8843-41783963470C}" type="presParOf" srcId="{6A67490D-CD2F-4831-870A-F9405FF5DA90}" destId="{7DF2E643-6355-470E-9AE9-52C08E4E628D}" srcOrd="0" destOrd="0" presId="urn:microsoft.com/office/officeart/2005/8/layout/vList6"/>
    <dgm:cxn modelId="{398BD922-7C40-4A7E-81EE-B4DB32C2FF5B}" type="presParOf" srcId="{6A67490D-CD2F-4831-870A-F9405FF5DA90}" destId="{EDB52E90-7B36-49AF-BDF6-930CBF01BCEE}" srcOrd="1" destOrd="0" presId="urn:microsoft.com/office/officeart/2005/8/layout/vList6"/>
    <dgm:cxn modelId="{D60DE1CC-9DEA-43F7-A73B-ABA787309381}" type="presParOf" srcId="{4C6D7B4E-7EFF-44A9-B693-0D0CAB9A4D82}" destId="{B01202B0-5808-4196-A3D8-918C916DBCAC}" srcOrd="1" destOrd="0" presId="urn:microsoft.com/office/officeart/2005/8/layout/vList6"/>
    <dgm:cxn modelId="{7F8E9F97-3838-4DDB-B8EE-58CC023A3969}" type="presParOf" srcId="{4C6D7B4E-7EFF-44A9-B693-0D0CAB9A4D82}" destId="{8A8C4C85-DA2F-4504-9FEA-36B99EC341CC}" srcOrd="2" destOrd="0" presId="urn:microsoft.com/office/officeart/2005/8/layout/vList6"/>
    <dgm:cxn modelId="{5BB92C26-546A-42EA-AF13-B8A1303BB67C}" type="presParOf" srcId="{8A8C4C85-DA2F-4504-9FEA-36B99EC341CC}" destId="{3BB5589E-044B-4423-9437-5806C5656A6A}" srcOrd="0" destOrd="0" presId="urn:microsoft.com/office/officeart/2005/8/layout/vList6"/>
    <dgm:cxn modelId="{2306720C-716E-4F00-B148-91A64367F203}" type="presParOf" srcId="{8A8C4C85-DA2F-4504-9FEA-36B99EC341CC}" destId="{5678F010-B30E-4BA4-8897-3865738C0D39}" srcOrd="1" destOrd="0" presId="urn:microsoft.com/office/officeart/2005/8/layout/vList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51E4604-E4D7-4D11-A250-7953B5B35B76}"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66BCA8A1-6FB1-4707-A5FA-882476D85559}">
      <dgm:prSet phldrT="[Text]"/>
      <dgm:spPr/>
      <dgm:t>
        <a:bodyPr/>
        <a:lstStyle/>
        <a:p>
          <a:r>
            <a:rPr lang="en-US" b="1" dirty="0" smtClean="0"/>
            <a:t>Diagnose</a:t>
          </a:r>
          <a:endParaRPr lang="en-US" b="1" dirty="0"/>
        </a:p>
      </dgm:t>
    </dgm:pt>
    <dgm:pt modelId="{33E876C3-D89B-4143-9351-8A04613FC4F9}" type="parTrans" cxnId="{3E9867EF-6496-41BD-AEA0-0FC13C27C74F}">
      <dgm:prSet/>
      <dgm:spPr/>
      <dgm:t>
        <a:bodyPr/>
        <a:lstStyle/>
        <a:p>
          <a:endParaRPr lang="en-US"/>
        </a:p>
      </dgm:t>
    </dgm:pt>
    <dgm:pt modelId="{55246F14-C10A-4D54-8CD4-3EEFCF9D2A1D}" type="sibTrans" cxnId="{3E9867EF-6496-41BD-AEA0-0FC13C27C74F}">
      <dgm:prSet/>
      <dgm:spPr/>
      <dgm:t>
        <a:bodyPr/>
        <a:lstStyle/>
        <a:p>
          <a:endParaRPr lang="en-US"/>
        </a:p>
      </dgm:t>
    </dgm:pt>
    <dgm:pt modelId="{21509FE6-5797-48E0-9F3D-CC51DA31381D}">
      <dgm:prSet phldrT="[Text]"/>
      <dgm:spPr/>
      <dgm:t>
        <a:bodyPr/>
        <a:lstStyle/>
        <a:p>
          <a:r>
            <a:rPr lang="en-US" b="1" dirty="0" smtClean="0"/>
            <a:t>Prescribe</a:t>
          </a:r>
          <a:endParaRPr lang="en-US" b="1" dirty="0"/>
        </a:p>
      </dgm:t>
    </dgm:pt>
    <dgm:pt modelId="{F2600158-33A3-4886-B6BC-3DDA54032352}" type="parTrans" cxnId="{E4D6437A-13EF-4A92-AAA7-B593EBEED4CE}">
      <dgm:prSet/>
      <dgm:spPr/>
      <dgm:t>
        <a:bodyPr/>
        <a:lstStyle/>
        <a:p>
          <a:endParaRPr lang="en-US"/>
        </a:p>
      </dgm:t>
    </dgm:pt>
    <dgm:pt modelId="{9EE7F1F3-2315-43B8-A904-EA814BA59CDF}" type="sibTrans" cxnId="{E4D6437A-13EF-4A92-AAA7-B593EBEED4CE}">
      <dgm:prSet/>
      <dgm:spPr/>
      <dgm:t>
        <a:bodyPr/>
        <a:lstStyle/>
        <a:p>
          <a:endParaRPr lang="en-US"/>
        </a:p>
      </dgm:t>
    </dgm:pt>
    <dgm:pt modelId="{D8A4A7CF-6099-417C-AFFD-67AC4E99C48E}">
      <dgm:prSet phldrT="[Text]"/>
      <dgm:spPr/>
      <dgm:t>
        <a:bodyPr/>
        <a:lstStyle/>
        <a:p>
          <a:r>
            <a:rPr lang="en-US" b="1" dirty="0" smtClean="0"/>
            <a:t>Implement</a:t>
          </a:r>
          <a:endParaRPr lang="en-US" b="1" dirty="0"/>
        </a:p>
      </dgm:t>
    </dgm:pt>
    <dgm:pt modelId="{869E13E9-5671-421C-ADE6-1B75296E07EA}" type="parTrans" cxnId="{865D762A-976C-4105-825E-D362598442E1}">
      <dgm:prSet/>
      <dgm:spPr/>
      <dgm:t>
        <a:bodyPr/>
        <a:lstStyle/>
        <a:p>
          <a:endParaRPr lang="en-US"/>
        </a:p>
      </dgm:t>
    </dgm:pt>
    <dgm:pt modelId="{33421E95-0D42-48CD-9C88-D5948E94FDAA}" type="sibTrans" cxnId="{865D762A-976C-4105-825E-D362598442E1}">
      <dgm:prSet/>
      <dgm:spPr/>
      <dgm:t>
        <a:bodyPr/>
        <a:lstStyle/>
        <a:p>
          <a:endParaRPr lang="en-US"/>
        </a:p>
      </dgm:t>
    </dgm:pt>
    <dgm:pt modelId="{B38D1FBE-6952-42FE-8DC0-EDA55683367C}">
      <dgm:prSet phldrT="[Text]"/>
      <dgm:spPr/>
      <dgm:t>
        <a:bodyPr/>
        <a:lstStyle/>
        <a:p>
          <a:r>
            <a:rPr lang="en-US" b="1" dirty="0" smtClean="0"/>
            <a:t>Evaluate</a:t>
          </a:r>
          <a:endParaRPr lang="en-US" b="1" dirty="0"/>
        </a:p>
      </dgm:t>
    </dgm:pt>
    <dgm:pt modelId="{CC68B2C7-56F3-40E5-8F44-88765593B770}" type="parTrans" cxnId="{B646632E-35D5-4C70-A564-D2B5F9631624}">
      <dgm:prSet/>
      <dgm:spPr/>
      <dgm:t>
        <a:bodyPr/>
        <a:lstStyle/>
        <a:p>
          <a:endParaRPr lang="en-US"/>
        </a:p>
      </dgm:t>
    </dgm:pt>
    <dgm:pt modelId="{BA5193F9-CB9D-4780-95D4-7050D6A9C386}" type="sibTrans" cxnId="{B646632E-35D5-4C70-A564-D2B5F9631624}">
      <dgm:prSet/>
      <dgm:spPr/>
      <dgm:t>
        <a:bodyPr/>
        <a:lstStyle/>
        <a:p>
          <a:endParaRPr lang="en-US"/>
        </a:p>
      </dgm:t>
    </dgm:pt>
    <dgm:pt modelId="{DAA010E5-7B5F-4D21-A1CA-33D87FB60CC5}" type="pres">
      <dgm:prSet presAssocID="{651E4604-E4D7-4D11-A250-7953B5B35B76}" presName="cycle" presStyleCnt="0">
        <dgm:presLayoutVars>
          <dgm:dir/>
          <dgm:resizeHandles val="exact"/>
        </dgm:presLayoutVars>
      </dgm:prSet>
      <dgm:spPr/>
      <dgm:t>
        <a:bodyPr/>
        <a:lstStyle/>
        <a:p>
          <a:endParaRPr lang="en-US"/>
        </a:p>
      </dgm:t>
    </dgm:pt>
    <dgm:pt modelId="{3362F3E9-561F-4AA6-BC1D-8147E2D6BE4F}" type="pres">
      <dgm:prSet presAssocID="{66BCA8A1-6FB1-4707-A5FA-882476D85559}" presName="node" presStyleLbl="node1" presStyleIdx="0" presStyleCnt="4">
        <dgm:presLayoutVars>
          <dgm:bulletEnabled val="1"/>
        </dgm:presLayoutVars>
      </dgm:prSet>
      <dgm:spPr/>
      <dgm:t>
        <a:bodyPr/>
        <a:lstStyle/>
        <a:p>
          <a:endParaRPr lang="en-US"/>
        </a:p>
      </dgm:t>
    </dgm:pt>
    <dgm:pt modelId="{9B22497D-F3C2-411E-9575-A4CBA361737A}" type="pres">
      <dgm:prSet presAssocID="{55246F14-C10A-4D54-8CD4-3EEFCF9D2A1D}" presName="sibTrans" presStyleLbl="sibTrans2D1" presStyleIdx="0" presStyleCnt="4"/>
      <dgm:spPr/>
      <dgm:t>
        <a:bodyPr/>
        <a:lstStyle/>
        <a:p>
          <a:endParaRPr lang="en-US"/>
        </a:p>
      </dgm:t>
    </dgm:pt>
    <dgm:pt modelId="{63E30034-892B-40D0-8CB3-72328D527C21}" type="pres">
      <dgm:prSet presAssocID="{55246F14-C10A-4D54-8CD4-3EEFCF9D2A1D}" presName="connectorText" presStyleLbl="sibTrans2D1" presStyleIdx="0" presStyleCnt="4"/>
      <dgm:spPr/>
      <dgm:t>
        <a:bodyPr/>
        <a:lstStyle/>
        <a:p>
          <a:endParaRPr lang="en-US"/>
        </a:p>
      </dgm:t>
    </dgm:pt>
    <dgm:pt modelId="{3575AF6E-0069-4AF0-9C16-35304A0704EB}" type="pres">
      <dgm:prSet presAssocID="{21509FE6-5797-48E0-9F3D-CC51DA31381D}" presName="node" presStyleLbl="node1" presStyleIdx="1" presStyleCnt="4">
        <dgm:presLayoutVars>
          <dgm:bulletEnabled val="1"/>
        </dgm:presLayoutVars>
      </dgm:prSet>
      <dgm:spPr/>
      <dgm:t>
        <a:bodyPr/>
        <a:lstStyle/>
        <a:p>
          <a:endParaRPr lang="en-US"/>
        </a:p>
      </dgm:t>
    </dgm:pt>
    <dgm:pt modelId="{AA70D1F7-6913-48C7-80E8-4CBBA6056613}" type="pres">
      <dgm:prSet presAssocID="{9EE7F1F3-2315-43B8-A904-EA814BA59CDF}" presName="sibTrans" presStyleLbl="sibTrans2D1" presStyleIdx="1" presStyleCnt="4"/>
      <dgm:spPr/>
      <dgm:t>
        <a:bodyPr/>
        <a:lstStyle/>
        <a:p>
          <a:endParaRPr lang="en-US"/>
        </a:p>
      </dgm:t>
    </dgm:pt>
    <dgm:pt modelId="{71680F55-0DFF-42EB-ACD9-0ED3B3FCEB37}" type="pres">
      <dgm:prSet presAssocID="{9EE7F1F3-2315-43B8-A904-EA814BA59CDF}" presName="connectorText" presStyleLbl="sibTrans2D1" presStyleIdx="1" presStyleCnt="4"/>
      <dgm:spPr/>
      <dgm:t>
        <a:bodyPr/>
        <a:lstStyle/>
        <a:p>
          <a:endParaRPr lang="en-US"/>
        </a:p>
      </dgm:t>
    </dgm:pt>
    <dgm:pt modelId="{3688168F-3F09-4B98-85E6-AB7A14F69E62}" type="pres">
      <dgm:prSet presAssocID="{D8A4A7CF-6099-417C-AFFD-67AC4E99C48E}" presName="node" presStyleLbl="node1" presStyleIdx="2" presStyleCnt="4">
        <dgm:presLayoutVars>
          <dgm:bulletEnabled val="1"/>
        </dgm:presLayoutVars>
      </dgm:prSet>
      <dgm:spPr/>
      <dgm:t>
        <a:bodyPr/>
        <a:lstStyle/>
        <a:p>
          <a:endParaRPr lang="en-US"/>
        </a:p>
      </dgm:t>
    </dgm:pt>
    <dgm:pt modelId="{2FC08B6E-A04E-4B54-89F6-FD0809E8F67F}" type="pres">
      <dgm:prSet presAssocID="{33421E95-0D42-48CD-9C88-D5948E94FDAA}" presName="sibTrans" presStyleLbl="sibTrans2D1" presStyleIdx="2" presStyleCnt="4"/>
      <dgm:spPr/>
      <dgm:t>
        <a:bodyPr/>
        <a:lstStyle/>
        <a:p>
          <a:endParaRPr lang="en-US"/>
        </a:p>
      </dgm:t>
    </dgm:pt>
    <dgm:pt modelId="{3347244D-62AF-4AD7-B3D0-5E28CDAE6AAC}" type="pres">
      <dgm:prSet presAssocID="{33421E95-0D42-48CD-9C88-D5948E94FDAA}" presName="connectorText" presStyleLbl="sibTrans2D1" presStyleIdx="2" presStyleCnt="4"/>
      <dgm:spPr/>
      <dgm:t>
        <a:bodyPr/>
        <a:lstStyle/>
        <a:p>
          <a:endParaRPr lang="en-US"/>
        </a:p>
      </dgm:t>
    </dgm:pt>
    <dgm:pt modelId="{BB2C6DFC-4CD2-4E23-82C4-9D3548C0BF4C}" type="pres">
      <dgm:prSet presAssocID="{B38D1FBE-6952-42FE-8DC0-EDA55683367C}" presName="node" presStyleLbl="node1" presStyleIdx="3" presStyleCnt="4">
        <dgm:presLayoutVars>
          <dgm:bulletEnabled val="1"/>
        </dgm:presLayoutVars>
      </dgm:prSet>
      <dgm:spPr/>
      <dgm:t>
        <a:bodyPr/>
        <a:lstStyle/>
        <a:p>
          <a:endParaRPr lang="en-US"/>
        </a:p>
      </dgm:t>
    </dgm:pt>
    <dgm:pt modelId="{06EE034C-F550-4B3F-B7F3-639D4F525CDF}" type="pres">
      <dgm:prSet presAssocID="{BA5193F9-CB9D-4780-95D4-7050D6A9C386}" presName="sibTrans" presStyleLbl="sibTrans2D1" presStyleIdx="3" presStyleCnt="4"/>
      <dgm:spPr/>
      <dgm:t>
        <a:bodyPr/>
        <a:lstStyle/>
        <a:p>
          <a:endParaRPr lang="en-US"/>
        </a:p>
      </dgm:t>
    </dgm:pt>
    <dgm:pt modelId="{66FF7C74-A20A-429F-8E7A-6A3F1D45FE5B}" type="pres">
      <dgm:prSet presAssocID="{BA5193F9-CB9D-4780-95D4-7050D6A9C386}" presName="connectorText" presStyleLbl="sibTrans2D1" presStyleIdx="3" presStyleCnt="4"/>
      <dgm:spPr/>
      <dgm:t>
        <a:bodyPr/>
        <a:lstStyle/>
        <a:p>
          <a:endParaRPr lang="en-US"/>
        </a:p>
      </dgm:t>
    </dgm:pt>
  </dgm:ptLst>
  <dgm:cxnLst>
    <dgm:cxn modelId="{3EB023A7-4F00-42EE-98AE-C5DB67DEC253}" type="presOf" srcId="{66BCA8A1-6FB1-4707-A5FA-882476D85559}" destId="{3362F3E9-561F-4AA6-BC1D-8147E2D6BE4F}" srcOrd="0" destOrd="0" presId="urn:microsoft.com/office/officeart/2005/8/layout/cycle2"/>
    <dgm:cxn modelId="{820AD388-0C6D-406A-A166-92EC58D4DC60}" type="presOf" srcId="{BA5193F9-CB9D-4780-95D4-7050D6A9C386}" destId="{06EE034C-F550-4B3F-B7F3-639D4F525CDF}" srcOrd="0" destOrd="0" presId="urn:microsoft.com/office/officeart/2005/8/layout/cycle2"/>
    <dgm:cxn modelId="{557554D5-DBB8-4C62-9C82-F7A07975C76F}" type="presOf" srcId="{9EE7F1F3-2315-43B8-A904-EA814BA59CDF}" destId="{71680F55-0DFF-42EB-ACD9-0ED3B3FCEB37}" srcOrd="1" destOrd="0" presId="urn:microsoft.com/office/officeart/2005/8/layout/cycle2"/>
    <dgm:cxn modelId="{B646632E-35D5-4C70-A564-D2B5F9631624}" srcId="{651E4604-E4D7-4D11-A250-7953B5B35B76}" destId="{B38D1FBE-6952-42FE-8DC0-EDA55683367C}" srcOrd="3" destOrd="0" parTransId="{CC68B2C7-56F3-40E5-8F44-88765593B770}" sibTransId="{BA5193F9-CB9D-4780-95D4-7050D6A9C386}"/>
    <dgm:cxn modelId="{E4D6437A-13EF-4A92-AAA7-B593EBEED4CE}" srcId="{651E4604-E4D7-4D11-A250-7953B5B35B76}" destId="{21509FE6-5797-48E0-9F3D-CC51DA31381D}" srcOrd="1" destOrd="0" parTransId="{F2600158-33A3-4886-B6BC-3DDA54032352}" sibTransId="{9EE7F1F3-2315-43B8-A904-EA814BA59CDF}"/>
    <dgm:cxn modelId="{865D762A-976C-4105-825E-D362598442E1}" srcId="{651E4604-E4D7-4D11-A250-7953B5B35B76}" destId="{D8A4A7CF-6099-417C-AFFD-67AC4E99C48E}" srcOrd="2" destOrd="0" parTransId="{869E13E9-5671-421C-ADE6-1B75296E07EA}" sibTransId="{33421E95-0D42-48CD-9C88-D5948E94FDAA}"/>
    <dgm:cxn modelId="{48DFDFE4-413B-4ECB-B89B-87965B0586E2}" type="presOf" srcId="{D8A4A7CF-6099-417C-AFFD-67AC4E99C48E}" destId="{3688168F-3F09-4B98-85E6-AB7A14F69E62}" srcOrd="0" destOrd="0" presId="urn:microsoft.com/office/officeart/2005/8/layout/cycle2"/>
    <dgm:cxn modelId="{3E9867EF-6496-41BD-AEA0-0FC13C27C74F}" srcId="{651E4604-E4D7-4D11-A250-7953B5B35B76}" destId="{66BCA8A1-6FB1-4707-A5FA-882476D85559}" srcOrd="0" destOrd="0" parTransId="{33E876C3-D89B-4143-9351-8A04613FC4F9}" sibTransId="{55246F14-C10A-4D54-8CD4-3EEFCF9D2A1D}"/>
    <dgm:cxn modelId="{878B747F-C116-4C40-A282-6F936DE143DF}" type="presOf" srcId="{33421E95-0D42-48CD-9C88-D5948E94FDAA}" destId="{2FC08B6E-A04E-4B54-89F6-FD0809E8F67F}" srcOrd="0" destOrd="0" presId="urn:microsoft.com/office/officeart/2005/8/layout/cycle2"/>
    <dgm:cxn modelId="{CCFA6853-80E2-4B44-96BB-5A2990B18F54}" type="presOf" srcId="{651E4604-E4D7-4D11-A250-7953B5B35B76}" destId="{DAA010E5-7B5F-4D21-A1CA-33D87FB60CC5}" srcOrd="0" destOrd="0" presId="urn:microsoft.com/office/officeart/2005/8/layout/cycle2"/>
    <dgm:cxn modelId="{973CF741-F89C-4601-A50E-15F8FCF65E43}" type="presOf" srcId="{9EE7F1F3-2315-43B8-A904-EA814BA59CDF}" destId="{AA70D1F7-6913-48C7-80E8-4CBBA6056613}" srcOrd="0" destOrd="0" presId="urn:microsoft.com/office/officeart/2005/8/layout/cycle2"/>
    <dgm:cxn modelId="{6C4FE8B6-6F3B-4D36-91DE-7CC86D057597}" type="presOf" srcId="{55246F14-C10A-4D54-8CD4-3EEFCF9D2A1D}" destId="{63E30034-892B-40D0-8CB3-72328D527C21}" srcOrd="1" destOrd="0" presId="urn:microsoft.com/office/officeart/2005/8/layout/cycle2"/>
    <dgm:cxn modelId="{E233A7A3-13EB-4B64-AC5E-AE3FAC08AB63}" type="presOf" srcId="{BA5193F9-CB9D-4780-95D4-7050D6A9C386}" destId="{66FF7C74-A20A-429F-8E7A-6A3F1D45FE5B}" srcOrd="1" destOrd="0" presId="urn:microsoft.com/office/officeart/2005/8/layout/cycle2"/>
    <dgm:cxn modelId="{BF31C2CD-F5F8-4989-9786-1DB64849F493}" type="presOf" srcId="{55246F14-C10A-4D54-8CD4-3EEFCF9D2A1D}" destId="{9B22497D-F3C2-411E-9575-A4CBA361737A}" srcOrd="0" destOrd="0" presId="urn:microsoft.com/office/officeart/2005/8/layout/cycle2"/>
    <dgm:cxn modelId="{599CA9F9-CF37-41C1-8745-8307DD2818D7}" type="presOf" srcId="{21509FE6-5797-48E0-9F3D-CC51DA31381D}" destId="{3575AF6E-0069-4AF0-9C16-35304A0704EB}" srcOrd="0" destOrd="0" presId="urn:microsoft.com/office/officeart/2005/8/layout/cycle2"/>
    <dgm:cxn modelId="{80EFB5D5-13EE-4B8B-BF72-059A670EB0B4}" type="presOf" srcId="{B38D1FBE-6952-42FE-8DC0-EDA55683367C}" destId="{BB2C6DFC-4CD2-4E23-82C4-9D3548C0BF4C}" srcOrd="0" destOrd="0" presId="urn:microsoft.com/office/officeart/2005/8/layout/cycle2"/>
    <dgm:cxn modelId="{E2CE7C46-F1F6-4BA3-8C93-B18AECAC0546}" type="presOf" srcId="{33421E95-0D42-48CD-9C88-D5948E94FDAA}" destId="{3347244D-62AF-4AD7-B3D0-5E28CDAE6AAC}" srcOrd="1" destOrd="0" presId="urn:microsoft.com/office/officeart/2005/8/layout/cycle2"/>
    <dgm:cxn modelId="{3FB387D2-D6B0-43EA-A774-0C2921E009FC}" type="presParOf" srcId="{DAA010E5-7B5F-4D21-A1CA-33D87FB60CC5}" destId="{3362F3E9-561F-4AA6-BC1D-8147E2D6BE4F}" srcOrd="0" destOrd="0" presId="urn:microsoft.com/office/officeart/2005/8/layout/cycle2"/>
    <dgm:cxn modelId="{3C4FBD78-C875-4987-8A00-B0BFA692141E}" type="presParOf" srcId="{DAA010E5-7B5F-4D21-A1CA-33D87FB60CC5}" destId="{9B22497D-F3C2-411E-9575-A4CBA361737A}" srcOrd="1" destOrd="0" presId="urn:microsoft.com/office/officeart/2005/8/layout/cycle2"/>
    <dgm:cxn modelId="{D08B112B-5E09-43BB-979B-94434E48F919}" type="presParOf" srcId="{9B22497D-F3C2-411E-9575-A4CBA361737A}" destId="{63E30034-892B-40D0-8CB3-72328D527C21}" srcOrd="0" destOrd="0" presId="urn:microsoft.com/office/officeart/2005/8/layout/cycle2"/>
    <dgm:cxn modelId="{4CA76C4F-3CED-438C-951B-9F597FBC552E}" type="presParOf" srcId="{DAA010E5-7B5F-4D21-A1CA-33D87FB60CC5}" destId="{3575AF6E-0069-4AF0-9C16-35304A0704EB}" srcOrd="2" destOrd="0" presId="urn:microsoft.com/office/officeart/2005/8/layout/cycle2"/>
    <dgm:cxn modelId="{3BB8E612-AACE-4EB5-8EF3-8533C509CA64}" type="presParOf" srcId="{DAA010E5-7B5F-4D21-A1CA-33D87FB60CC5}" destId="{AA70D1F7-6913-48C7-80E8-4CBBA6056613}" srcOrd="3" destOrd="0" presId="urn:microsoft.com/office/officeart/2005/8/layout/cycle2"/>
    <dgm:cxn modelId="{7B241BA3-EE30-45F2-B27C-196F68824A56}" type="presParOf" srcId="{AA70D1F7-6913-48C7-80E8-4CBBA6056613}" destId="{71680F55-0DFF-42EB-ACD9-0ED3B3FCEB37}" srcOrd="0" destOrd="0" presId="urn:microsoft.com/office/officeart/2005/8/layout/cycle2"/>
    <dgm:cxn modelId="{854E35DF-A867-49A5-9EE3-6A6C423FE364}" type="presParOf" srcId="{DAA010E5-7B5F-4D21-A1CA-33D87FB60CC5}" destId="{3688168F-3F09-4B98-85E6-AB7A14F69E62}" srcOrd="4" destOrd="0" presId="urn:microsoft.com/office/officeart/2005/8/layout/cycle2"/>
    <dgm:cxn modelId="{B0BD6BC7-EB3C-435E-8695-21BA1D4ED14E}" type="presParOf" srcId="{DAA010E5-7B5F-4D21-A1CA-33D87FB60CC5}" destId="{2FC08B6E-A04E-4B54-89F6-FD0809E8F67F}" srcOrd="5" destOrd="0" presId="urn:microsoft.com/office/officeart/2005/8/layout/cycle2"/>
    <dgm:cxn modelId="{39B6E490-7F8B-41FC-A6B4-1CB2CC4C21E4}" type="presParOf" srcId="{2FC08B6E-A04E-4B54-89F6-FD0809E8F67F}" destId="{3347244D-62AF-4AD7-B3D0-5E28CDAE6AAC}" srcOrd="0" destOrd="0" presId="urn:microsoft.com/office/officeart/2005/8/layout/cycle2"/>
    <dgm:cxn modelId="{5EBA3D93-F9B0-4834-9723-9ED485BD682E}" type="presParOf" srcId="{DAA010E5-7B5F-4D21-A1CA-33D87FB60CC5}" destId="{BB2C6DFC-4CD2-4E23-82C4-9D3548C0BF4C}" srcOrd="6" destOrd="0" presId="urn:microsoft.com/office/officeart/2005/8/layout/cycle2"/>
    <dgm:cxn modelId="{4A9872DA-BB9A-48E4-84FB-31CCAC6607C0}" type="presParOf" srcId="{DAA010E5-7B5F-4D21-A1CA-33D87FB60CC5}" destId="{06EE034C-F550-4B3F-B7F3-639D4F525CDF}" srcOrd="7" destOrd="0" presId="urn:microsoft.com/office/officeart/2005/8/layout/cycle2"/>
    <dgm:cxn modelId="{95AA91BF-4708-4A0B-9228-530CE696BAA7}" type="presParOf" srcId="{06EE034C-F550-4B3F-B7F3-639D4F525CDF}" destId="{66FF7C74-A20A-429F-8E7A-6A3F1D45FE5B}" srcOrd="0" destOrd="0" presId="urn:microsoft.com/office/officeart/2005/8/layout/cycle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46E466-C87C-49EE-9767-6E4464CBB113}">
      <dsp:nvSpPr>
        <dsp:cNvPr id="0" name=""/>
        <dsp:cNvSpPr/>
      </dsp:nvSpPr>
      <dsp:spPr>
        <a:xfrm>
          <a:off x="1828799" y="50799"/>
          <a:ext cx="2438400" cy="2438400"/>
        </a:xfrm>
        <a:prstGeom prst="ellipse">
          <a:avLst/>
        </a:prstGeom>
        <a:gradFill rotWithShape="0">
          <a:gsLst>
            <a:gs pos="0">
              <a:schemeClr val="accent2">
                <a:alpha val="50000"/>
                <a:hueOff val="0"/>
                <a:satOff val="0"/>
                <a:lumOff val="0"/>
                <a:alphaOff val="0"/>
                <a:shade val="51000"/>
                <a:satMod val="130000"/>
              </a:schemeClr>
            </a:gs>
            <a:gs pos="80000">
              <a:schemeClr val="accent2">
                <a:alpha val="50000"/>
                <a:hueOff val="0"/>
                <a:satOff val="0"/>
                <a:lumOff val="0"/>
                <a:alphaOff val="0"/>
                <a:shade val="93000"/>
                <a:satMod val="130000"/>
              </a:schemeClr>
            </a:gs>
            <a:gs pos="100000">
              <a:schemeClr val="accent2">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kern="1200" dirty="0" smtClean="0"/>
            <a:t>Cognitive</a:t>
          </a:r>
          <a:endParaRPr lang="en-US" sz="2100" kern="1200" dirty="0"/>
        </a:p>
      </dsp:txBody>
      <dsp:txXfrm>
        <a:off x="2153920" y="477519"/>
        <a:ext cx="1788160" cy="1097280"/>
      </dsp:txXfrm>
    </dsp:sp>
    <dsp:sp modelId="{D4ED525A-DE5E-49B1-B723-D80C4C7A390B}">
      <dsp:nvSpPr>
        <dsp:cNvPr id="0" name=""/>
        <dsp:cNvSpPr/>
      </dsp:nvSpPr>
      <dsp:spPr>
        <a:xfrm>
          <a:off x="2708656" y="1574800"/>
          <a:ext cx="2438400" cy="2438400"/>
        </a:xfrm>
        <a:prstGeom prst="ellipse">
          <a:avLst/>
        </a:prstGeom>
        <a:gradFill rotWithShape="0">
          <a:gsLst>
            <a:gs pos="0">
              <a:schemeClr val="accent3">
                <a:alpha val="50000"/>
                <a:hueOff val="0"/>
                <a:satOff val="0"/>
                <a:lumOff val="0"/>
                <a:alphaOff val="0"/>
                <a:shade val="51000"/>
                <a:satMod val="130000"/>
              </a:schemeClr>
            </a:gs>
            <a:gs pos="80000">
              <a:schemeClr val="accent3">
                <a:alpha val="50000"/>
                <a:hueOff val="0"/>
                <a:satOff val="0"/>
                <a:lumOff val="0"/>
                <a:alphaOff val="0"/>
                <a:shade val="93000"/>
                <a:satMod val="130000"/>
              </a:schemeClr>
            </a:gs>
            <a:gs pos="100000">
              <a:schemeClr val="accent3">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kern="1200" dirty="0" smtClean="0"/>
            <a:t>Interpersonal</a:t>
          </a:r>
          <a:endParaRPr lang="en-US" sz="2100" kern="1200" dirty="0"/>
        </a:p>
      </dsp:txBody>
      <dsp:txXfrm>
        <a:off x="3454400" y="2204720"/>
        <a:ext cx="1463040" cy="1341120"/>
      </dsp:txXfrm>
    </dsp:sp>
    <dsp:sp modelId="{D38EF8EB-7EFE-4A6E-8093-B3972EEE1BF5}">
      <dsp:nvSpPr>
        <dsp:cNvPr id="0" name=""/>
        <dsp:cNvSpPr/>
      </dsp:nvSpPr>
      <dsp:spPr>
        <a:xfrm>
          <a:off x="948943" y="1574800"/>
          <a:ext cx="2438400" cy="2438400"/>
        </a:xfrm>
        <a:prstGeom prst="ellipse">
          <a:avLst/>
        </a:prstGeom>
        <a:gradFill rotWithShape="0">
          <a:gsLst>
            <a:gs pos="0">
              <a:schemeClr val="accent4">
                <a:alpha val="50000"/>
                <a:hueOff val="0"/>
                <a:satOff val="0"/>
                <a:lumOff val="0"/>
                <a:alphaOff val="0"/>
                <a:shade val="51000"/>
                <a:satMod val="130000"/>
              </a:schemeClr>
            </a:gs>
            <a:gs pos="80000">
              <a:schemeClr val="accent4">
                <a:alpha val="50000"/>
                <a:hueOff val="0"/>
                <a:satOff val="0"/>
                <a:lumOff val="0"/>
                <a:alphaOff val="0"/>
                <a:shade val="93000"/>
                <a:satMod val="130000"/>
              </a:schemeClr>
            </a:gs>
            <a:gs pos="100000">
              <a:schemeClr val="accent4">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kern="1200" dirty="0" smtClean="0"/>
            <a:t>Intrapersonal</a:t>
          </a:r>
          <a:endParaRPr lang="en-US" sz="2100" kern="1200" dirty="0"/>
        </a:p>
      </dsp:txBody>
      <dsp:txXfrm>
        <a:off x="1178560" y="2204720"/>
        <a:ext cx="1463040" cy="13411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51C7EF-96FD-4311-92D5-6E3A03EE3D6C}">
      <dsp:nvSpPr>
        <dsp:cNvPr id="0" name=""/>
        <dsp:cNvSpPr/>
      </dsp:nvSpPr>
      <dsp:spPr>
        <a:xfrm>
          <a:off x="6177576" y="2134012"/>
          <a:ext cx="2052023" cy="1297095"/>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Global Citizenship</a:t>
          </a:r>
          <a:endParaRPr lang="en-US" sz="2400" kern="1200" dirty="0"/>
        </a:p>
      </dsp:txBody>
      <dsp:txXfrm>
        <a:off x="6215567" y="2172003"/>
        <a:ext cx="1976041" cy="1221113"/>
      </dsp:txXfrm>
    </dsp:sp>
    <dsp:sp modelId="{739E3895-B204-4489-8734-3F31E5679953}">
      <dsp:nvSpPr>
        <dsp:cNvPr id="0" name=""/>
        <dsp:cNvSpPr/>
      </dsp:nvSpPr>
      <dsp:spPr>
        <a:xfrm rot="13989284">
          <a:off x="4468951" y="1916352"/>
          <a:ext cx="2136239" cy="22873"/>
        </a:xfrm>
        <a:custGeom>
          <a:avLst/>
          <a:gdLst/>
          <a:ahLst/>
          <a:cxnLst/>
          <a:rect l="0" t="0" r="0" b="0"/>
          <a:pathLst>
            <a:path>
              <a:moveTo>
                <a:pt x="0" y="11436"/>
              </a:moveTo>
              <a:lnTo>
                <a:pt x="2136239" y="11436"/>
              </a:lnTo>
            </a:path>
          </a:pathLst>
        </a:custGeom>
        <a:noFill/>
        <a:ln w="25400"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5483665" y="1874382"/>
        <a:ext cx="106811" cy="106811"/>
      </dsp:txXfrm>
    </dsp:sp>
    <dsp:sp modelId="{296DF877-9AEB-49B2-8716-5AB673B3D2F7}">
      <dsp:nvSpPr>
        <dsp:cNvPr id="0" name=""/>
        <dsp:cNvSpPr/>
      </dsp:nvSpPr>
      <dsp:spPr>
        <a:xfrm>
          <a:off x="2771791" y="507854"/>
          <a:ext cx="2124775" cy="1130325"/>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Global Civic Engagement</a:t>
          </a:r>
          <a:endParaRPr lang="en-US" sz="2000" kern="1200" dirty="0"/>
        </a:p>
      </dsp:txBody>
      <dsp:txXfrm>
        <a:off x="2804897" y="540960"/>
        <a:ext cx="2058563" cy="1064113"/>
      </dsp:txXfrm>
    </dsp:sp>
    <dsp:sp modelId="{96622BAA-D9EA-4B28-8789-43AE0DF77CCE}">
      <dsp:nvSpPr>
        <dsp:cNvPr id="0" name=""/>
        <dsp:cNvSpPr/>
      </dsp:nvSpPr>
      <dsp:spPr>
        <a:xfrm rot="14110531">
          <a:off x="2057867" y="688544"/>
          <a:ext cx="908841" cy="22873"/>
        </a:xfrm>
        <a:custGeom>
          <a:avLst/>
          <a:gdLst/>
          <a:ahLst/>
          <a:cxnLst/>
          <a:rect l="0" t="0" r="0" b="0"/>
          <a:pathLst>
            <a:path>
              <a:moveTo>
                <a:pt x="0" y="11436"/>
              </a:moveTo>
              <a:lnTo>
                <a:pt x="908841" y="11436"/>
              </a:lnTo>
            </a:path>
          </a:pathLst>
        </a:custGeom>
        <a:noFill/>
        <a:ln w="25400" cap="flat" cmpd="sng" algn="ctr">
          <a:solidFill>
            <a:schemeClr val="accent4">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2489567" y="677260"/>
        <a:ext cx="45442" cy="45442"/>
      </dsp:txXfrm>
    </dsp:sp>
    <dsp:sp modelId="{9B3A170E-20AB-441E-AB45-CBDADF328B78}">
      <dsp:nvSpPr>
        <dsp:cNvPr id="0" name=""/>
        <dsp:cNvSpPr/>
      </dsp:nvSpPr>
      <dsp:spPr>
        <a:xfrm>
          <a:off x="775496" y="2565"/>
          <a:ext cx="1477288" cy="64875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Involvement in Civic Orgs.</a:t>
          </a:r>
          <a:endParaRPr lang="en-US" sz="1600" kern="1200" dirty="0"/>
        </a:p>
      </dsp:txBody>
      <dsp:txXfrm>
        <a:off x="794497" y="21566"/>
        <a:ext cx="1439286" cy="610756"/>
      </dsp:txXfrm>
    </dsp:sp>
    <dsp:sp modelId="{EC3CA4E9-3C9E-461F-BCF3-7363B1B4D5FD}">
      <dsp:nvSpPr>
        <dsp:cNvPr id="0" name=""/>
        <dsp:cNvSpPr/>
      </dsp:nvSpPr>
      <dsp:spPr>
        <a:xfrm rot="10800000">
          <a:off x="2252784" y="1061580"/>
          <a:ext cx="519006" cy="22873"/>
        </a:xfrm>
        <a:custGeom>
          <a:avLst/>
          <a:gdLst/>
          <a:ahLst/>
          <a:cxnLst/>
          <a:rect l="0" t="0" r="0" b="0"/>
          <a:pathLst>
            <a:path>
              <a:moveTo>
                <a:pt x="0" y="11436"/>
              </a:moveTo>
              <a:lnTo>
                <a:pt x="519006" y="11436"/>
              </a:lnTo>
            </a:path>
          </a:pathLst>
        </a:custGeom>
        <a:noFill/>
        <a:ln w="25400" cap="flat" cmpd="sng" algn="ctr">
          <a:solidFill>
            <a:schemeClr val="accent4">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2499312" y="1060042"/>
        <a:ext cx="25950" cy="25950"/>
      </dsp:txXfrm>
    </dsp:sp>
    <dsp:sp modelId="{216FF290-B0F4-46FF-9508-BE0CED76932F}">
      <dsp:nvSpPr>
        <dsp:cNvPr id="0" name=""/>
        <dsp:cNvSpPr/>
      </dsp:nvSpPr>
      <dsp:spPr>
        <a:xfrm>
          <a:off x="775496" y="748638"/>
          <a:ext cx="1477288" cy="64875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Political Voice</a:t>
          </a:r>
          <a:endParaRPr lang="en-US" sz="1600" kern="1200" dirty="0"/>
        </a:p>
      </dsp:txBody>
      <dsp:txXfrm>
        <a:off x="794497" y="767639"/>
        <a:ext cx="1439286" cy="610756"/>
      </dsp:txXfrm>
    </dsp:sp>
    <dsp:sp modelId="{CEF4DE8B-D612-485E-BBB1-DCE0B3B75EB8}">
      <dsp:nvSpPr>
        <dsp:cNvPr id="0" name=""/>
        <dsp:cNvSpPr/>
      </dsp:nvSpPr>
      <dsp:spPr>
        <a:xfrm rot="7489469">
          <a:off x="2057867" y="1434617"/>
          <a:ext cx="908841" cy="22873"/>
        </a:xfrm>
        <a:custGeom>
          <a:avLst/>
          <a:gdLst/>
          <a:ahLst/>
          <a:cxnLst/>
          <a:rect l="0" t="0" r="0" b="0"/>
          <a:pathLst>
            <a:path>
              <a:moveTo>
                <a:pt x="0" y="11436"/>
              </a:moveTo>
              <a:lnTo>
                <a:pt x="908841" y="11436"/>
              </a:lnTo>
            </a:path>
          </a:pathLst>
        </a:custGeom>
        <a:noFill/>
        <a:ln w="25400" cap="flat" cmpd="sng" algn="ctr">
          <a:solidFill>
            <a:schemeClr val="accent4">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2489567" y="1423332"/>
        <a:ext cx="45442" cy="45442"/>
      </dsp:txXfrm>
    </dsp:sp>
    <dsp:sp modelId="{40FC807E-A2C7-4534-AAB4-515634EC2ADD}">
      <dsp:nvSpPr>
        <dsp:cNvPr id="0" name=""/>
        <dsp:cNvSpPr/>
      </dsp:nvSpPr>
      <dsp:spPr>
        <a:xfrm>
          <a:off x="775496" y="1494710"/>
          <a:ext cx="1477288" cy="64875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Global Civic Activism</a:t>
          </a:r>
          <a:endParaRPr lang="en-US" sz="1600" kern="1200" dirty="0"/>
        </a:p>
      </dsp:txBody>
      <dsp:txXfrm>
        <a:off x="794497" y="1513711"/>
        <a:ext cx="1439286" cy="610756"/>
      </dsp:txXfrm>
    </dsp:sp>
    <dsp:sp modelId="{AD9A7484-1D25-4CEA-BCCA-34391741825F}">
      <dsp:nvSpPr>
        <dsp:cNvPr id="0" name=""/>
        <dsp:cNvSpPr/>
      </dsp:nvSpPr>
      <dsp:spPr>
        <a:xfrm rot="9454437">
          <a:off x="4844164" y="3035461"/>
          <a:ext cx="1385814" cy="22873"/>
        </a:xfrm>
        <a:custGeom>
          <a:avLst/>
          <a:gdLst/>
          <a:ahLst/>
          <a:cxnLst/>
          <a:rect l="0" t="0" r="0" b="0"/>
          <a:pathLst>
            <a:path>
              <a:moveTo>
                <a:pt x="0" y="11436"/>
              </a:moveTo>
              <a:lnTo>
                <a:pt x="1385814" y="11436"/>
              </a:lnTo>
            </a:path>
          </a:pathLst>
        </a:custGeom>
        <a:noFill/>
        <a:ln w="25400"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5502426" y="3012252"/>
        <a:ext cx="69290" cy="69290"/>
      </dsp:txXfrm>
    </dsp:sp>
    <dsp:sp modelId="{2BD2AD10-37C3-45FD-8881-784C1D75549C}">
      <dsp:nvSpPr>
        <dsp:cNvPr id="0" name=""/>
        <dsp:cNvSpPr/>
      </dsp:nvSpPr>
      <dsp:spPr>
        <a:xfrm>
          <a:off x="2758297" y="2725743"/>
          <a:ext cx="2138269" cy="1170983"/>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Global Competence</a:t>
          </a:r>
          <a:endParaRPr lang="en-US" sz="2000" kern="1200" dirty="0"/>
        </a:p>
      </dsp:txBody>
      <dsp:txXfrm>
        <a:off x="2792594" y="2760040"/>
        <a:ext cx="2069675" cy="1102389"/>
      </dsp:txXfrm>
    </dsp:sp>
    <dsp:sp modelId="{07B0C6E8-AF6B-4874-994A-CF1309D0C3F8}">
      <dsp:nvSpPr>
        <dsp:cNvPr id="0" name=""/>
        <dsp:cNvSpPr/>
      </dsp:nvSpPr>
      <dsp:spPr>
        <a:xfrm rot="14110531">
          <a:off x="2044373" y="2926762"/>
          <a:ext cx="908841" cy="22873"/>
        </a:xfrm>
        <a:custGeom>
          <a:avLst/>
          <a:gdLst/>
          <a:ahLst/>
          <a:cxnLst/>
          <a:rect l="0" t="0" r="0" b="0"/>
          <a:pathLst>
            <a:path>
              <a:moveTo>
                <a:pt x="0" y="11436"/>
              </a:moveTo>
              <a:lnTo>
                <a:pt x="908841" y="11436"/>
              </a:lnTo>
            </a:path>
          </a:pathLst>
        </a:custGeom>
        <a:noFill/>
        <a:ln w="25400" cap="flat" cmpd="sng" algn="ctr">
          <a:solidFill>
            <a:schemeClr val="accent4">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2476072" y="2915477"/>
        <a:ext cx="45442" cy="45442"/>
      </dsp:txXfrm>
    </dsp:sp>
    <dsp:sp modelId="{47D43C90-3AD8-4EF5-BF92-560CF5D48FDF}">
      <dsp:nvSpPr>
        <dsp:cNvPr id="0" name=""/>
        <dsp:cNvSpPr/>
      </dsp:nvSpPr>
      <dsp:spPr>
        <a:xfrm>
          <a:off x="762001" y="2240783"/>
          <a:ext cx="1477288" cy="64875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Self-Awareness</a:t>
          </a:r>
          <a:endParaRPr lang="en-US" sz="1600" kern="1200" dirty="0"/>
        </a:p>
      </dsp:txBody>
      <dsp:txXfrm>
        <a:off x="781002" y="2259784"/>
        <a:ext cx="1439286" cy="610756"/>
      </dsp:txXfrm>
    </dsp:sp>
    <dsp:sp modelId="{0D999458-7B25-4F96-8508-C6881F455BD6}">
      <dsp:nvSpPr>
        <dsp:cNvPr id="0" name=""/>
        <dsp:cNvSpPr/>
      </dsp:nvSpPr>
      <dsp:spPr>
        <a:xfrm rot="10800000">
          <a:off x="2239290" y="3299798"/>
          <a:ext cx="519006" cy="22873"/>
        </a:xfrm>
        <a:custGeom>
          <a:avLst/>
          <a:gdLst/>
          <a:ahLst/>
          <a:cxnLst/>
          <a:rect l="0" t="0" r="0" b="0"/>
          <a:pathLst>
            <a:path>
              <a:moveTo>
                <a:pt x="0" y="11436"/>
              </a:moveTo>
              <a:lnTo>
                <a:pt x="519006" y="11436"/>
              </a:lnTo>
            </a:path>
          </a:pathLst>
        </a:custGeom>
        <a:noFill/>
        <a:ln w="25400" cap="flat" cmpd="sng" algn="ctr">
          <a:solidFill>
            <a:schemeClr val="accent4">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2485818" y="3298260"/>
        <a:ext cx="25950" cy="25950"/>
      </dsp:txXfrm>
    </dsp:sp>
    <dsp:sp modelId="{E31CA1CA-7D5A-436B-BFDE-1C52F9A5D73D}">
      <dsp:nvSpPr>
        <dsp:cNvPr id="0" name=""/>
        <dsp:cNvSpPr/>
      </dsp:nvSpPr>
      <dsp:spPr>
        <a:xfrm>
          <a:off x="762001" y="2986855"/>
          <a:ext cx="1477288" cy="64875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Intercultural Communication </a:t>
          </a:r>
          <a:endParaRPr lang="en-US" sz="1600" kern="1200" dirty="0"/>
        </a:p>
      </dsp:txBody>
      <dsp:txXfrm>
        <a:off x="781002" y="3005856"/>
        <a:ext cx="1439286" cy="610756"/>
      </dsp:txXfrm>
    </dsp:sp>
    <dsp:sp modelId="{1BB69885-B759-4B4C-8736-C11E49B1AE86}">
      <dsp:nvSpPr>
        <dsp:cNvPr id="0" name=""/>
        <dsp:cNvSpPr/>
      </dsp:nvSpPr>
      <dsp:spPr>
        <a:xfrm rot="7489469">
          <a:off x="2044373" y="3672834"/>
          <a:ext cx="908841" cy="22873"/>
        </a:xfrm>
        <a:custGeom>
          <a:avLst/>
          <a:gdLst/>
          <a:ahLst/>
          <a:cxnLst/>
          <a:rect l="0" t="0" r="0" b="0"/>
          <a:pathLst>
            <a:path>
              <a:moveTo>
                <a:pt x="0" y="11436"/>
              </a:moveTo>
              <a:lnTo>
                <a:pt x="908841" y="11436"/>
              </a:lnTo>
            </a:path>
          </a:pathLst>
        </a:custGeom>
        <a:noFill/>
        <a:ln w="25400" cap="flat" cmpd="sng" algn="ctr">
          <a:solidFill>
            <a:schemeClr val="accent4">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2476072" y="3661550"/>
        <a:ext cx="45442" cy="45442"/>
      </dsp:txXfrm>
    </dsp:sp>
    <dsp:sp modelId="{D8289285-4384-4DE6-B87F-818F53E0A672}">
      <dsp:nvSpPr>
        <dsp:cNvPr id="0" name=""/>
        <dsp:cNvSpPr/>
      </dsp:nvSpPr>
      <dsp:spPr>
        <a:xfrm>
          <a:off x="762001" y="3732928"/>
          <a:ext cx="1477288" cy="64875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Global Knowledge</a:t>
          </a:r>
          <a:endParaRPr lang="en-US" sz="1600" kern="1200" dirty="0"/>
        </a:p>
      </dsp:txBody>
      <dsp:txXfrm>
        <a:off x="781002" y="3751929"/>
        <a:ext cx="1439286" cy="610756"/>
      </dsp:txXfrm>
    </dsp:sp>
    <dsp:sp modelId="{55B42040-6B7A-4968-BEAA-B1713813049D}">
      <dsp:nvSpPr>
        <dsp:cNvPr id="0" name=""/>
        <dsp:cNvSpPr/>
      </dsp:nvSpPr>
      <dsp:spPr>
        <a:xfrm rot="7557481">
          <a:off x="4446279" y="3654062"/>
          <a:ext cx="2181583" cy="22873"/>
        </a:xfrm>
        <a:custGeom>
          <a:avLst/>
          <a:gdLst/>
          <a:ahLst/>
          <a:cxnLst/>
          <a:rect l="0" t="0" r="0" b="0"/>
          <a:pathLst>
            <a:path>
              <a:moveTo>
                <a:pt x="0" y="11436"/>
              </a:moveTo>
              <a:lnTo>
                <a:pt x="2181583" y="11436"/>
              </a:lnTo>
            </a:path>
          </a:pathLst>
        </a:custGeom>
        <a:noFill/>
        <a:ln w="25400"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5482532" y="3610959"/>
        <a:ext cx="109079" cy="109079"/>
      </dsp:txXfrm>
    </dsp:sp>
    <dsp:sp modelId="{43C9297A-C617-49F1-A5F8-2B871DBEDBB0}">
      <dsp:nvSpPr>
        <dsp:cNvPr id="0" name=""/>
        <dsp:cNvSpPr/>
      </dsp:nvSpPr>
      <dsp:spPr>
        <a:xfrm>
          <a:off x="2828389" y="3994040"/>
          <a:ext cx="2068178" cy="1108793"/>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Social Responsibility</a:t>
          </a:r>
          <a:endParaRPr lang="en-US" sz="2000" kern="1200" dirty="0"/>
        </a:p>
      </dsp:txBody>
      <dsp:txXfrm>
        <a:off x="2860864" y="4026515"/>
        <a:ext cx="2003228" cy="104384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B52E90-7B36-49AF-BDF6-930CBF01BCEE}">
      <dsp:nvSpPr>
        <dsp:cNvPr id="0" name=""/>
        <dsp:cNvSpPr/>
      </dsp:nvSpPr>
      <dsp:spPr>
        <a:xfrm>
          <a:off x="3291839" y="478"/>
          <a:ext cx="4937760" cy="1864479"/>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605" tIns="14605" rIns="14605" bIns="14605" numCol="1" spcCol="1270" anchor="t" anchorCtr="0">
          <a:noAutofit/>
        </a:bodyPr>
        <a:lstStyle/>
        <a:p>
          <a:pPr marL="228600" lvl="1" indent="-228600" algn="l" defTabSz="1022350">
            <a:lnSpc>
              <a:spcPct val="90000"/>
            </a:lnSpc>
            <a:spcBef>
              <a:spcPct val="0"/>
            </a:spcBef>
            <a:spcAft>
              <a:spcPct val="15000"/>
            </a:spcAft>
            <a:buChar char="••"/>
          </a:pPr>
          <a:r>
            <a:rPr lang="en-US" sz="2300" kern="1200" dirty="0" smtClean="0"/>
            <a:t>Focus on community impacts in </a:t>
          </a:r>
          <a:r>
            <a:rPr lang="en-US" sz="2300" b="1" kern="1200" dirty="0" smtClean="0"/>
            <a:t>international </a:t>
          </a:r>
          <a:r>
            <a:rPr lang="en-US" sz="2300" kern="1200" dirty="0" smtClean="0"/>
            <a:t>SL</a:t>
          </a:r>
          <a:endParaRPr lang="en-US" sz="2300" kern="1200" dirty="0"/>
        </a:p>
        <a:p>
          <a:pPr marL="457200" lvl="2" indent="-228600" algn="l" defTabSz="1022350">
            <a:lnSpc>
              <a:spcPct val="90000"/>
            </a:lnSpc>
            <a:spcBef>
              <a:spcPct val="0"/>
            </a:spcBef>
            <a:spcAft>
              <a:spcPct val="15000"/>
            </a:spcAft>
            <a:buChar char="••"/>
          </a:pPr>
          <a:r>
            <a:rPr lang="en-US" sz="2300" kern="1200" dirty="0" smtClean="0"/>
            <a:t>Wells, </a:t>
          </a:r>
          <a:r>
            <a:rPr lang="en-US" sz="2300" kern="1200" dirty="0" err="1" smtClean="0"/>
            <a:t>Warchal</a:t>
          </a:r>
          <a:r>
            <a:rPr lang="en-US" sz="2300" kern="1200" dirty="0" smtClean="0"/>
            <a:t>, Ruiz, &amp; </a:t>
          </a:r>
          <a:r>
            <a:rPr lang="en-US" sz="2300" kern="1200" dirty="0" err="1" smtClean="0"/>
            <a:t>Chapdelaine</a:t>
          </a:r>
          <a:r>
            <a:rPr lang="en-US" sz="2300" kern="1200" dirty="0" smtClean="0"/>
            <a:t> (2011)</a:t>
          </a:r>
          <a:endParaRPr lang="en-US" sz="2300" kern="1200" dirty="0"/>
        </a:p>
      </dsp:txBody>
      <dsp:txXfrm>
        <a:off x="3291839" y="233538"/>
        <a:ext cx="4238580" cy="1398359"/>
      </dsp:txXfrm>
    </dsp:sp>
    <dsp:sp modelId="{7DF2E643-6355-470E-9AE9-52C08E4E628D}">
      <dsp:nvSpPr>
        <dsp:cNvPr id="0" name=""/>
        <dsp:cNvSpPr/>
      </dsp:nvSpPr>
      <dsp:spPr>
        <a:xfrm>
          <a:off x="0" y="478"/>
          <a:ext cx="3291840" cy="186447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Community &amp; domestic SL</a:t>
          </a:r>
          <a:endParaRPr lang="en-US" sz="2800" kern="1200" dirty="0"/>
        </a:p>
      </dsp:txBody>
      <dsp:txXfrm>
        <a:off x="91016" y="91494"/>
        <a:ext cx="3109808" cy="1682447"/>
      </dsp:txXfrm>
    </dsp:sp>
    <dsp:sp modelId="{5678F010-B30E-4BA4-8897-3865738C0D39}">
      <dsp:nvSpPr>
        <dsp:cNvPr id="0" name=""/>
        <dsp:cNvSpPr/>
      </dsp:nvSpPr>
      <dsp:spPr>
        <a:xfrm>
          <a:off x="3291839" y="2051405"/>
          <a:ext cx="4937760" cy="1864479"/>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605" tIns="14605" rIns="14605" bIns="14605" numCol="1" spcCol="1270" anchor="t" anchorCtr="0">
          <a:noAutofit/>
        </a:bodyPr>
        <a:lstStyle/>
        <a:p>
          <a:pPr marL="228600" lvl="1" indent="-228600" algn="l" defTabSz="1022350">
            <a:lnSpc>
              <a:spcPct val="90000"/>
            </a:lnSpc>
            <a:spcBef>
              <a:spcPct val="0"/>
            </a:spcBef>
            <a:spcAft>
              <a:spcPct val="15000"/>
            </a:spcAft>
            <a:buChar char="••"/>
          </a:pPr>
          <a:r>
            <a:rPr lang="en-US" sz="2300" kern="1200" dirty="0" smtClean="0"/>
            <a:t>Incorporate the voices of community leaders &amp; residents as well as partner organization representatives</a:t>
          </a:r>
          <a:endParaRPr lang="en-US" sz="2300" kern="1200" dirty="0"/>
        </a:p>
      </dsp:txBody>
      <dsp:txXfrm>
        <a:off x="3291839" y="2284465"/>
        <a:ext cx="4238580" cy="1398359"/>
      </dsp:txXfrm>
    </dsp:sp>
    <dsp:sp modelId="{3BB5589E-044B-4423-9437-5806C5656A6A}">
      <dsp:nvSpPr>
        <dsp:cNvPr id="0" name=""/>
        <dsp:cNvSpPr/>
      </dsp:nvSpPr>
      <dsp:spPr>
        <a:xfrm>
          <a:off x="0" y="2051405"/>
          <a:ext cx="3291840" cy="186447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Community partner organization representatives</a:t>
          </a:r>
          <a:endParaRPr lang="en-US" sz="2800" kern="1200" dirty="0"/>
        </a:p>
      </dsp:txBody>
      <dsp:txXfrm>
        <a:off x="91016" y="2142421"/>
        <a:ext cx="3109808" cy="168244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62F3E9-561F-4AA6-BC1D-8147E2D6BE4F}">
      <dsp:nvSpPr>
        <dsp:cNvPr id="0" name=""/>
        <dsp:cNvSpPr/>
      </dsp:nvSpPr>
      <dsp:spPr>
        <a:xfrm>
          <a:off x="2397621" y="1081"/>
          <a:ext cx="1300757" cy="130075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t>Diagnose</a:t>
          </a:r>
          <a:endParaRPr lang="en-US" sz="1500" b="1" kern="1200" dirty="0"/>
        </a:p>
      </dsp:txBody>
      <dsp:txXfrm>
        <a:off x="2588112" y="191572"/>
        <a:ext cx="919775" cy="919775"/>
      </dsp:txXfrm>
    </dsp:sp>
    <dsp:sp modelId="{9B22497D-F3C2-411E-9575-A4CBA361737A}">
      <dsp:nvSpPr>
        <dsp:cNvPr id="0" name=""/>
        <dsp:cNvSpPr/>
      </dsp:nvSpPr>
      <dsp:spPr>
        <a:xfrm rot="2700000">
          <a:off x="3558679" y="1115315"/>
          <a:ext cx="345358" cy="43900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3573852" y="1166485"/>
        <a:ext cx="241751" cy="263403"/>
      </dsp:txXfrm>
    </dsp:sp>
    <dsp:sp modelId="{3575AF6E-0069-4AF0-9C16-35304A0704EB}">
      <dsp:nvSpPr>
        <dsp:cNvPr id="0" name=""/>
        <dsp:cNvSpPr/>
      </dsp:nvSpPr>
      <dsp:spPr>
        <a:xfrm>
          <a:off x="3778160" y="1381621"/>
          <a:ext cx="1300757" cy="130075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t>Prescribe</a:t>
          </a:r>
          <a:endParaRPr lang="en-US" sz="1500" b="1" kern="1200" dirty="0"/>
        </a:p>
      </dsp:txBody>
      <dsp:txXfrm>
        <a:off x="3968651" y="1572112"/>
        <a:ext cx="919775" cy="919775"/>
      </dsp:txXfrm>
    </dsp:sp>
    <dsp:sp modelId="{AA70D1F7-6913-48C7-80E8-4CBBA6056613}">
      <dsp:nvSpPr>
        <dsp:cNvPr id="0" name=""/>
        <dsp:cNvSpPr/>
      </dsp:nvSpPr>
      <dsp:spPr>
        <a:xfrm rot="8100000">
          <a:off x="3572501" y="2495855"/>
          <a:ext cx="345358" cy="43900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rot="10800000">
        <a:off x="3660935" y="2547025"/>
        <a:ext cx="241751" cy="263403"/>
      </dsp:txXfrm>
    </dsp:sp>
    <dsp:sp modelId="{3688168F-3F09-4B98-85E6-AB7A14F69E62}">
      <dsp:nvSpPr>
        <dsp:cNvPr id="0" name=""/>
        <dsp:cNvSpPr/>
      </dsp:nvSpPr>
      <dsp:spPr>
        <a:xfrm>
          <a:off x="2397621" y="2762160"/>
          <a:ext cx="1300757" cy="130075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t>Implement</a:t>
          </a:r>
          <a:endParaRPr lang="en-US" sz="1500" b="1" kern="1200" dirty="0"/>
        </a:p>
      </dsp:txBody>
      <dsp:txXfrm>
        <a:off x="2588112" y="2952651"/>
        <a:ext cx="919775" cy="919775"/>
      </dsp:txXfrm>
    </dsp:sp>
    <dsp:sp modelId="{2FC08B6E-A04E-4B54-89F6-FD0809E8F67F}">
      <dsp:nvSpPr>
        <dsp:cNvPr id="0" name=""/>
        <dsp:cNvSpPr/>
      </dsp:nvSpPr>
      <dsp:spPr>
        <a:xfrm rot="13500000">
          <a:off x="2191962" y="2509678"/>
          <a:ext cx="345358" cy="43900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rot="10800000">
        <a:off x="2280396" y="2634110"/>
        <a:ext cx="241751" cy="263403"/>
      </dsp:txXfrm>
    </dsp:sp>
    <dsp:sp modelId="{BB2C6DFC-4CD2-4E23-82C4-9D3548C0BF4C}">
      <dsp:nvSpPr>
        <dsp:cNvPr id="0" name=""/>
        <dsp:cNvSpPr/>
      </dsp:nvSpPr>
      <dsp:spPr>
        <a:xfrm>
          <a:off x="1017081" y="1381621"/>
          <a:ext cx="1300757" cy="130075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t>Evaluate</a:t>
          </a:r>
          <a:endParaRPr lang="en-US" sz="1500" b="1" kern="1200" dirty="0"/>
        </a:p>
      </dsp:txBody>
      <dsp:txXfrm>
        <a:off x="1207572" y="1572112"/>
        <a:ext cx="919775" cy="919775"/>
      </dsp:txXfrm>
    </dsp:sp>
    <dsp:sp modelId="{06EE034C-F550-4B3F-B7F3-639D4F525CDF}">
      <dsp:nvSpPr>
        <dsp:cNvPr id="0" name=""/>
        <dsp:cNvSpPr/>
      </dsp:nvSpPr>
      <dsp:spPr>
        <a:xfrm rot="18900000">
          <a:off x="2178139" y="1129138"/>
          <a:ext cx="345358" cy="43900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2193312" y="1253570"/>
        <a:ext cx="241751" cy="263403"/>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128E63-00FD-4CDF-AAFB-EBF343E31193}" type="datetimeFigureOut">
              <a:rPr lang="en-US" smtClean="0"/>
              <a:t>9/23/2012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3B99A1-B8A7-40E2-BE7D-37BE868B0A42}" type="slidenum">
              <a:rPr lang="en-US" smtClean="0"/>
              <a:t>‹#›</a:t>
            </a:fld>
            <a:endParaRPr lang="en-US"/>
          </a:p>
        </p:txBody>
      </p:sp>
    </p:spTree>
    <p:extLst>
      <p:ext uri="{BB962C8B-B14F-4D97-AF65-F5344CB8AC3E}">
        <p14:creationId xmlns:p14="http://schemas.microsoft.com/office/powerpoint/2010/main" val="40907682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Theoretical</a:t>
            </a:r>
            <a:r>
              <a:rPr lang="en-US" baseline="0" dirty="0" smtClean="0"/>
              <a:t> Frameworks – help you think about different ways of conceptualizing student learning outcomes</a:t>
            </a:r>
          </a:p>
          <a:p>
            <a:r>
              <a:rPr lang="en-US" baseline="0" dirty="0" smtClean="0"/>
              <a:t>Many, although not all, of these have existing survey instruments that you could use for research and assessment</a:t>
            </a:r>
          </a:p>
          <a:p>
            <a:r>
              <a:rPr lang="en-US" baseline="0" dirty="0" smtClean="0"/>
              <a:t>BUT, the basic frameworks could also be used as the basis of a qualitative study depending on the question of interest</a:t>
            </a:r>
            <a:endParaRPr lang="en-US" dirty="0"/>
          </a:p>
        </p:txBody>
      </p:sp>
      <p:sp>
        <p:nvSpPr>
          <p:cNvPr id="4" name="Slide Number Placeholder 3"/>
          <p:cNvSpPr>
            <a:spLocks noGrp="1"/>
          </p:cNvSpPr>
          <p:nvPr>
            <p:ph type="sldNum" sz="quarter" idx="10"/>
          </p:nvPr>
        </p:nvSpPr>
        <p:spPr/>
        <p:txBody>
          <a:bodyPr/>
          <a:lstStyle/>
          <a:p>
            <a:fld id="{ABDEF544-EBE4-4B3A-BB7D-B8C92293E35B}" type="slidenum">
              <a:rPr lang="en-US" smtClean="0"/>
              <a:t>9</a:t>
            </a:fld>
            <a:endParaRPr lang="en-US"/>
          </a:p>
        </p:txBody>
      </p:sp>
    </p:spTree>
    <p:extLst>
      <p:ext uri="{BB962C8B-B14F-4D97-AF65-F5344CB8AC3E}">
        <p14:creationId xmlns:p14="http://schemas.microsoft.com/office/powerpoint/2010/main" val="41992647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BDEF544-EBE4-4B3A-BB7D-B8C92293E35B}" type="slidenum">
              <a:rPr lang="en-US" smtClean="0"/>
              <a:t>18</a:t>
            </a:fld>
            <a:endParaRPr lang="en-US"/>
          </a:p>
        </p:txBody>
      </p:sp>
    </p:spTree>
    <p:extLst>
      <p:ext uri="{BB962C8B-B14F-4D97-AF65-F5344CB8AC3E}">
        <p14:creationId xmlns:p14="http://schemas.microsoft.com/office/powerpoint/2010/main" val="1327876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861" indent="-168861">
              <a:buFont typeface="Arial" pitchFamily="34" charset="0"/>
              <a:buChar char="•"/>
            </a:pPr>
            <a:endParaRPr lang="en-US" b="1" baseline="0" dirty="0" smtClean="0"/>
          </a:p>
        </p:txBody>
      </p:sp>
      <p:sp>
        <p:nvSpPr>
          <p:cNvPr id="4" name="Slide Number Placeholder 3"/>
          <p:cNvSpPr>
            <a:spLocks noGrp="1"/>
          </p:cNvSpPr>
          <p:nvPr>
            <p:ph type="sldNum" sz="quarter" idx="10"/>
          </p:nvPr>
        </p:nvSpPr>
        <p:spPr/>
        <p:txBody>
          <a:bodyPr/>
          <a:lstStyle/>
          <a:p>
            <a:fld id="{7765D55A-1BE8-4DE9-AD5D-2B8F7733E464}" type="slidenum">
              <a:rPr lang="en-US" smtClean="0"/>
              <a:t>29</a:t>
            </a:fld>
            <a:endParaRPr lang="en-US"/>
          </a:p>
        </p:txBody>
      </p:sp>
    </p:spTree>
    <p:extLst>
      <p:ext uri="{BB962C8B-B14F-4D97-AF65-F5344CB8AC3E}">
        <p14:creationId xmlns:p14="http://schemas.microsoft.com/office/powerpoint/2010/main" val="18530815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65D55A-1BE8-4DE9-AD5D-2B8F7733E464}" type="slidenum">
              <a:rPr lang="en-US" smtClean="0"/>
              <a:t>30</a:t>
            </a:fld>
            <a:endParaRPr lang="en-US"/>
          </a:p>
        </p:txBody>
      </p:sp>
    </p:spTree>
    <p:extLst>
      <p:ext uri="{BB962C8B-B14F-4D97-AF65-F5344CB8AC3E}">
        <p14:creationId xmlns:p14="http://schemas.microsoft.com/office/powerpoint/2010/main" val="10428945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65D55A-1BE8-4DE9-AD5D-2B8F7733E464}" type="slidenum">
              <a:rPr lang="en-US" smtClean="0"/>
              <a:t>31</a:t>
            </a:fld>
            <a:endParaRPr lang="en-US"/>
          </a:p>
        </p:txBody>
      </p:sp>
    </p:spTree>
    <p:extLst>
      <p:ext uri="{BB962C8B-B14F-4D97-AF65-F5344CB8AC3E}">
        <p14:creationId xmlns:p14="http://schemas.microsoft.com/office/powerpoint/2010/main" val="32105785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Holistic model of development</a:t>
            </a:r>
          </a:p>
          <a:p>
            <a:r>
              <a:rPr lang="en-US" dirty="0" smtClean="0"/>
              <a:t>For those</a:t>
            </a:r>
            <a:r>
              <a:rPr lang="en-US" baseline="0" dirty="0" smtClean="0"/>
              <a:t> familiar with student development theory, builds on </a:t>
            </a:r>
            <a:r>
              <a:rPr lang="en-US" baseline="0" dirty="0" err="1" smtClean="0"/>
              <a:t>Kegan</a:t>
            </a:r>
            <a:r>
              <a:rPr lang="en-US" baseline="0" dirty="0" smtClean="0"/>
              <a:t> and then Baxter </a:t>
            </a:r>
            <a:r>
              <a:rPr lang="en-US" baseline="0" dirty="0" err="1" smtClean="0"/>
              <a:t>Magolda’s</a:t>
            </a:r>
            <a:r>
              <a:rPr lang="en-US" baseline="0" dirty="0" smtClean="0"/>
              <a:t> </a:t>
            </a:r>
            <a:r>
              <a:rPr lang="en-US" baseline="0" dirty="0" err="1" smtClean="0"/>
              <a:t>conceputalizations</a:t>
            </a:r>
            <a:r>
              <a:rPr lang="en-US" baseline="0" dirty="0" smtClean="0"/>
              <a:t> of self authorship</a:t>
            </a:r>
          </a:p>
          <a:p>
            <a:endParaRPr lang="en-US" baseline="0" dirty="0" smtClean="0"/>
          </a:p>
          <a:p>
            <a:r>
              <a:rPr lang="en-US" baseline="0" dirty="0" smtClean="0"/>
              <a:t>Generally…</a:t>
            </a:r>
          </a:p>
          <a:p>
            <a:r>
              <a:rPr lang="en-US" baseline="0" dirty="0" smtClean="0"/>
              <a:t>Cognitive – how do I know?</a:t>
            </a:r>
          </a:p>
          <a:p>
            <a:r>
              <a:rPr lang="en-US" baseline="0" dirty="0" smtClean="0"/>
              <a:t>Intrapersonal – who am I?</a:t>
            </a:r>
          </a:p>
          <a:p>
            <a:r>
              <a:rPr lang="en-US" baseline="0" dirty="0" smtClean="0"/>
              <a:t>Interpersonal – how do I relate to others?</a:t>
            </a:r>
          </a:p>
          <a:p>
            <a:endParaRPr lang="en-US" baseline="0" dirty="0" smtClean="0"/>
          </a:p>
          <a:p>
            <a:r>
              <a:rPr lang="en-US" sz="1200" b="0" i="0" u="none" strike="noStrike" kern="1200" baseline="0" dirty="0" smtClean="0">
                <a:solidFill>
                  <a:schemeClr val="tx1"/>
                </a:solidFill>
                <a:latin typeface="+mn-lt"/>
                <a:ea typeface="+mn-ea"/>
                <a:cs typeface="+mn-cs"/>
              </a:rPr>
              <a:t>“demonstrating one’s intercultural skills requires several types of expertise, including complex understanding of cultural differences (cognitive dimension), capacity to accept and not feel threatened by cultural differences (intrapersonal dimension), and capacity to function interdependently with diverse others (interpersonal dimension)” (p. 574)</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three domains of development are overlapping and build on one another.</a:t>
            </a:r>
          </a:p>
          <a:p>
            <a:r>
              <a:rPr lang="en-US" sz="1200" b="0" i="0" u="none" strike="noStrike" kern="1200" baseline="0" dirty="0" smtClean="0">
                <a:solidFill>
                  <a:schemeClr val="tx1"/>
                </a:solidFill>
                <a:latin typeface="+mn-lt"/>
                <a:ea typeface="+mn-ea"/>
                <a:cs typeface="+mn-cs"/>
              </a:rPr>
              <a:t>Thus, for example, a more complex understanding of cultural differences can lead one to be more accepting of those cultural differences; or, for example, experience living in a different country might both increase one’s capacity to function independently with diverse others AND increase the complexity of one’s understanding of cultural differences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No existing instrument to measure this specifically that I know of, although in a bit we will get to a similar model of holistic development of global perspective for which there is a survey instrument (but it is a slightly different take on this)</a:t>
            </a:r>
            <a:endParaRPr lang="en-US" dirty="0"/>
          </a:p>
        </p:txBody>
      </p:sp>
      <p:sp>
        <p:nvSpPr>
          <p:cNvPr id="4" name="Slide Number Placeholder 3"/>
          <p:cNvSpPr>
            <a:spLocks noGrp="1"/>
          </p:cNvSpPr>
          <p:nvPr>
            <p:ph type="sldNum" sz="quarter" idx="10"/>
          </p:nvPr>
        </p:nvSpPr>
        <p:spPr/>
        <p:txBody>
          <a:bodyPr/>
          <a:lstStyle/>
          <a:p>
            <a:fld id="{ABDEF544-EBE4-4B3A-BB7D-B8C92293E35B}" type="slidenum">
              <a:rPr lang="en-US" smtClean="0"/>
              <a:t>10</a:t>
            </a:fld>
            <a:endParaRPr lang="en-US"/>
          </a:p>
        </p:txBody>
      </p:sp>
    </p:spTree>
    <p:extLst>
      <p:ext uri="{BB962C8B-B14F-4D97-AF65-F5344CB8AC3E}">
        <p14:creationId xmlns:p14="http://schemas.microsoft.com/office/powerpoint/2010/main" val="1023142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smtClean="0">
                <a:solidFill>
                  <a:schemeClr val="tx1"/>
                </a:solidFill>
                <a:effectLst/>
                <a:latin typeface="+mn-lt"/>
                <a:ea typeface="+mn-ea"/>
                <a:cs typeface="+mn-cs"/>
              </a:rPr>
              <a:t>Another approach is the competencies approach….  ACE has a great framework for thinking about international or intercultural </a:t>
            </a:r>
            <a:r>
              <a:rPr lang="en-US" sz="1200" b="0" kern="1200" dirty="0" err="1" smtClean="0">
                <a:solidFill>
                  <a:schemeClr val="tx1"/>
                </a:solidFill>
                <a:effectLst/>
                <a:latin typeface="+mn-lt"/>
                <a:ea typeface="+mn-ea"/>
                <a:cs typeface="+mn-cs"/>
              </a:rPr>
              <a:t>competnecies</a:t>
            </a:r>
            <a:r>
              <a:rPr lang="en-US" sz="1200" b="0" kern="1200" dirty="0" smtClean="0">
                <a:solidFill>
                  <a:schemeClr val="tx1"/>
                </a:solidFill>
                <a:effectLst/>
                <a:latin typeface="+mn-lt"/>
                <a:ea typeface="+mn-ea"/>
                <a:cs typeface="+mn-cs"/>
              </a:rPr>
              <a:t>, which they</a:t>
            </a:r>
            <a:r>
              <a:rPr lang="en-US" sz="1200" b="0" kern="1200" baseline="0" dirty="0" smtClean="0">
                <a:solidFill>
                  <a:schemeClr val="tx1"/>
                </a:solidFill>
                <a:effectLst/>
                <a:latin typeface="+mn-lt"/>
                <a:ea typeface="+mn-ea"/>
                <a:cs typeface="+mn-cs"/>
              </a:rPr>
              <a:t> break down into knowledge, attitudes, and skills</a:t>
            </a:r>
            <a:endParaRPr lang="en-US" sz="1200" b="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Knowledge</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Knowledge of world geography, conditions, issues, and events.</a:t>
            </a:r>
          </a:p>
          <a:p>
            <a:pPr lvl="0"/>
            <a:r>
              <a:rPr lang="en-US" sz="1200" kern="1200" dirty="0" smtClean="0">
                <a:solidFill>
                  <a:schemeClr val="tx1"/>
                </a:solidFill>
                <a:effectLst/>
                <a:latin typeface="+mn-lt"/>
                <a:ea typeface="+mn-ea"/>
                <a:cs typeface="+mn-cs"/>
              </a:rPr>
              <a:t>Awareness of the complexity and interdependency of world events and issues.</a:t>
            </a:r>
          </a:p>
          <a:p>
            <a:pPr lvl="0"/>
            <a:r>
              <a:rPr lang="en-US" sz="1200" kern="1200" dirty="0" smtClean="0">
                <a:solidFill>
                  <a:schemeClr val="tx1"/>
                </a:solidFill>
                <a:effectLst/>
                <a:latin typeface="+mn-lt"/>
                <a:ea typeface="+mn-ea"/>
                <a:cs typeface="+mn-cs"/>
              </a:rPr>
              <a:t>Understanding of historical forces that have shaped the current world system.</a:t>
            </a:r>
          </a:p>
          <a:p>
            <a:pPr lvl="0"/>
            <a:r>
              <a:rPr lang="en-US" sz="1200" kern="1200" dirty="0" smtClean="0">
                <a:solidFill>
                  <a:schemeClr val="tx1"/>
                </a:solidFill>
                <a:effectLst/>
                <a:latin typeface="+mn-lt"/>
                <a:ea typeface="+mn-ea"/>
                <a:cs typeface="+mn-cs"/>
              </a:rPr>
              <a:t>Knowledge of one’s own culture and history.</a:t>
            </a:r>
          </a:p>
          <a:p>
            <a:pPr lvl="0"/>
            <a:r>
              <a:rPr lang="en-US" sz="1200" kern="1200" dirty="0" smtClean="0">
                <a:solidFill>
                  <a:schemeClr val="tx1"/>
                </a:solidFill>
                <a:effectLst/>
                <a:latin typeface="+mn-lt"/>
                <a:ea typeface="+mn-ea"/>
                <a:cs typeface="+mn-cs"/>
              </a:rPr>
              <a:t>Knowledge of effective communication, including knowledge of a foreign language, intercultural communication concepts, and international business etiquette.</a:t>
            </a:r>
          </a:p>
          <a:p>
            <a:pPr lvl="0"/>
            <a:r>
              <a:rPr lang="en-US" sz="1200" kern="1200" dirty="0" smtClean="0">
                <a:solidFill>
                  <a:schemeClr val="tx1"/>
                </a:solidFill>
                <a:effectLst/>
                <a:latin typeface="+mn-lt"/>
                <a:ea typeface="+mn-ea"/>
                <a:cs typeface="+mn-cs"/>
              </a:rPr>
              <a:t>Understanding of the diversity found in the world in terms of values, beliefs, ideas, and worldviews.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Attitudes</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Openness to learning and a positive orientation to new opportunities, ideas, and ways of thinking.</a:t>
            </a:r>
          </a:p>
          <a:p>
            <a:pPr lvl="0"/>
            <a:r>
              <a:rPr lang="en-US" sz="1200" kern="1200" dirty="0" smtClean="0">
                <a:solidFill>
                  <a:schemeClr val="tx1"/>
                </a:solidFill>
                <a:effectLst/>
                <a:latin typeface="+mn-lt"/>
                <a:ea typeface="+mn-ea"/>
                <a:cs typeface="+mn-cs"/>
              </a:rPr>
              <a:t>Tolerance for ambiguity and unfamiliarity.</a:t>
            </a:r>
          </a:p>
          <a:p>
            <a:pPr lvl="0"/>
            <a:r>
              <a:rPr lang="en-US" sz="1200" kern="1200" dirty="0" smtClean="0">
                <a:solidFill>
                  <a:schemeClr val="tx1"/>
                </a:solidFill>
                <a:effectLst/>
                <a:latin typeface="+mn-lt"/>
                <a:ea typeface="+mn-ea"/>
                <a:cs typeface="+mn-cs"/>
              </a:rPr>
              <a:t>Sensitivity and respect for personal and cultural differences.</a:t>
            </a:r>
          </a:p>
          <a:p>
            <a:pPr lvl="0"/>
            <a:r>
              <a:rPr lang="en-US" sz="1200" kern="1200" dirty="0" smtClean="0">
                <a:solidFill>
                  <a:schemeClr val="tx1"/>
                </a:solidFill>
                <a:effectLst/>
                <a:latin typeface="+mn-lt"/>
                <a:ea typeface="+mn-ea"/>
                <a:cs typeface="+mn-cs"/>
              </a:rPr>
              <a:t>Empathy or the ability to take multiple perspectives.</a:t>
            </a:r>
          </a:p>
          <a:p>
            <a:pPr lvl="0"/>
            <a:r>
              <a:rPr lang="en-US" sz="1200" kern="1200" dirty="0" smtClean="0">
                <a:solidFill>
                  <a:schemeClr val="tx1"/>
                </a:solidFill>
                <a:effectLst/>
                <a:latin typeface="+mn-lt"/>
                <a:ea typeface="+mn-ea"/>
                <a:cs typeface="+mn-cs"/>
              </a:rPr>
              <a:t>Self-awareness and self-esteem about one’s own identity and culture.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Skills</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Technical skills to enhance the ability of students to learn about the world (i.e., research skills)</a:t>
            </a:r>
          </a:p>
          <a:p>
            <a:pPr lvl="0"/>
            <a:r>
              <a:rPr lang="en-US" sz="1200" kern="1200" dirty="0" smtClean="0">
                <a:solidFill>
                  <a:schemeClr val="tx1"/>
                </a:solidFill>
                <a:effectLst/>
                <a:latin typeface="+mn-lt"/>
                <a:ea typeface="+mn-ea"/>
                <a:cs typeface="+mn-cs"/>
              </a:rPr>
              <a:t>Critical and comparative thinking skills, including the ability to think creatively and integrate knowledge, rather than uncritical acceptance of knowledge.</a:t>
            </a:r>
          </a:p>
          <a:p>
            <a:pPr lvl="0"/>
            <a:r>
              <a:rPr lang="en-US" sz="1200" kern="1200" dirty="0" smtClean="0">
                <a:solidFill>
                  <a:schemeClr val="tx1"/>
                </a:solidFill>
                <a:effectLst/>
                <a:latin typeface="+mn-lt"/>
                <a:ea typeface="+mn-ea"/>
                <a:cs typeface="+mn-cs"/>
              </a:rPr>
              <a:t>Communication skills, including the ability to use another language effectively and interact with people from other cultures.</a:t>
            </a:r>
          </a:p>
          <a:p>
            <a:pPr lvl="0"/>
            <a:r>
              <a:rPr lang="en-US" sz="1200" kern="1200" dirty="0" smtClean="0">
                <a:solidFill>
                  <a:schemeClr val="tx1"/>
                </a:solidFill>
                <a:effectLst/>
                <a:latin typeface="+mn-lt"/>
                <a:ea typeface="+mn-ea"/>
                <a:cs typeface="+mn-cs"/>
              </a:rPr>
              <a:t>Coping and resiliency skills in unfamiliar and challenging situations.</a:t>
            </a:r>
          </a:p>
          <a:p>
            <a:endParaRPr lang="en-US" dirty="0"/>
          </a:p>
        </p:txBody>
      </p:sp>
      <p:sp>
        <p:nvSpPr>
          <p:cNvPr id="4" name="Slide Number Placeholder 3"/>
          <p:cNvSpPr>
            <a:spLocks noGrp="1"/>
          </p:cNvSpPr>
          <p:nvPr>
            <p:ph type="sldNum" sz="quarter" idx="10"/>
          </p:nvPr>
        </p:nvSpPr>
        <p:spPr/>
        <p:txBody>
          <a:bodyPr/>
          <a:lstStyle/>
          <a:p>
            <a:fld id="{ABDEF544-EBE4-4B3A-BB7D-B8C92293E35B}" type="slidenum">
              <a:rPr lang="en-US" smtClean="0"/>
              <a:t>11</a:t>
            </a:fld>
            <a:endParaRPr lang="en-US"/>
          </a:p>
        </p:txBody>
      </p:sp>
    </p:spTree>
    <p:extLst>
      <p:ext uri="{BB962C8B-B14F-4D97-AF65-F5344CB8AC3E}">
        <p14:creationId xmlns:p14="http://schemas.microsoft.com/office/powerpoint/2010/main" val="27981604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Moving into some frameworks that have existing survey instruments…</a:t>
            </a:r>
          </a:p>
          <a:p>
            <a:endParaRPr lang="en-US" dirty="0" smtClean="0"/>
          </a:p>
          <a:p>
            <a:r>
              <a:rPr lang="en-US" dirty="0" smtClean="0"/>
              <a:t>This is perhaps the most commonly used in the study abroad world</a:t>
            </a:r>
          </a:p>
          <a:p>
            <a:r>
              <a:rPr lang="en-US" dirty="0" smtClean="0"/>
              <a:t>Focus is on intercultural</a:t>
            </a:r>
            <a:r>
              <a:rPr lang="en-US" baseline="0" dirty="0" smtClean="0"/>
              <a:t> sensitivity, or how one makes sense of cultural differences</a:t>
            </a:r>
          </a:p>
          <a:p>
            <a:endParaRPr lang="en-US" baseline="0" dirty="0" smtClean="0"/>
          </a:p>
          <a:p>
            <a:r>
              <a:rPr lang="en-US" baseline="0" dirty="0" smtClean="0"/>
              <a:t>“</a:t>
            </a:r>
            <a:r>
              <a:rPr lang="en-US" sz="1200" b="0" i="0" u="none" strike="noStrike" kern="1200" baseline="0" dirty="0" smtClean="0">
                <a:solidFill>
                  <a:schemeClr val="tx1"/>
                </a:solidFill>
                <a:latin typeface="+mn-lt"/>
                <a:ea typeface="+mn-ea"/>
                <a:cs typeface="+mn-cs"/>
              </a:rPr>
              <a:t>The underlying assumption of the model is that as one’s experience of cultural difference becomes more complex and sophisticated, one’s potential competence in intercultural relations increases.” (p. 423)</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Denial – my culture is the only one that exists, no recognition of cultural differences</a:t>
            </a:r>
          </a:p>
          <a:p>
            <a:r>
              <a:rPr lang="en-US" sz="1200" b="0" i="0" u="none" strike="noStrike" kern="1200" baseline="0" dirty="0" smtClean="0">
                <a:solidFill>
                  <a:schemeClr val="tx1"/>
                </a:solidFill>
                <a:latin typeface="+mn-lt"/>
                <a:ea typeface="+mn-ea"/>
                <a:cs typeface="+mn-cs"/>
              </a:rPr>
              <a:t>Defense – other cultures exist, and they are inferior to my own</a:t>
            </a:r>
          </a:p>
          <a:p>
            <a:r>
              <a:rPr lang="en-US" sz="1200" b="0" i="0" u="none" strike="noStrike" kern="1200" baseline="0" dirty="0" smtClean="0">
                <a:solidFill>
                  <a:schemeClr val="tx1"/>
                </a:solidFill>
                <a:latin typeface="+mn-lt"/>
                <a:ea typeface="+mn-ea"/>
                <a:cs typeface="+mn-cs"/>
              </a:rPr>
              <a:t>Reversal – variation of defense, other cultures are superior to my own</a:t>
            </a:r>
          </a:p>
          <a:p>
            <a:r>
              <a:rPr lang="en-US" sz="1200" b="0" i="0" u="none" strike="noStrike" kern="1200" baseline="0" dirty="0" smtClean="0">
                <a:solidFill>
                  <a:schemeClr val="tx1"/>
                </a:solidFill>
                <a:latin typeface="+mn-lt"/>
                <a:ea typeface="+mn-ea"/>
                <a:cs typeface="+mn-cs"/>
              </a:rPr>
              <a:t>Minimization – focus on similarities – we may all have different cultures, but we are all human, and as such, we are more alike than we are different</a:t>
            </a:r>
          </a:p>
          <a:p>
            <a:r>
              <a:rPr lang="en-US" sz="1200" b="0" i="0" u="none" strike="noStrike" kern="1200" baseline="0" dirty="0" smtClean="0">
                <a:solidFill>
                  <a:schemeClr val="tx1"/>
                </a:solidFill>
                <a:latin typeface="+mn-lt"/>
                <a:ea typeface="+mn-ea"/>
                <a:cs typeface="+mn-cs"/>
              </a:rPr>
              <a:t>Acceptance – my culture is one of many, I understand how cultures can vary, and although I do not find all cultural values to be equally valid, I don’t discriminate between cultures based on an ethnocentric worldview</a:t>
            </a:r>
          </a:p>
          <a:p>
            <a:r>
              <a:rPr lang="en-US" sz="1200" b="0" i="0" u="none" strike="noStrike" kern="1200" baseline="0" dirty="0" smtClean="0">
                <a:solidFill>
                  <a:schemeClr val="tx1"/>
                </a:solidFill>
                <a:latin typeface="+mn-lt"/>
                <a:ea typeface="+mn-ea"/>
                <a:cs typeface="+mn-cs"/>
              </a:rPr>
              <a:t>Adaptation – ability to empathize with people from another culture, able to behave appropriately in another cultural setting</a:t>
            </a:r>
          </a:p>
          <a:p>
            <a:r>
              <a:rPr lang="en-US" baseline="0" dirty="0" smtClean="0"/>
              <a:t>Integration – I identify fully with two or more cultures, thus my identity is at the margins of each</a:t>
            </a:r>
          </a:p>
          <a:p>
            <a:endParaRPr lang="en-US" baseline="0" dirty="0" smtClean="0"/>
          </a:p>
          <a:p>
            <a:r>
              <a:rPr lang="en-US" baseline="0" dirty="0" smtClean="0"/>
              <a:t>IDI – instrument to measure intercultural sensitivity</a:t>
            </a:r>
          </a:p>
          <a:p>
            <a:r>
              <a:rPr lang="en-US" baseline="0" dirty="0" smtClean="0"/>
              <a:t>Must be administered by a trained facilitator</a:t>
            </a:r>
          </a:p>
          <a:p>
            <a:r>
              <a:rPr lang="en-US" baseline="0" dirty="0" smtClean="0"/>
              <a:t>Tends to be very expensive</a:t>
            </a:r>
          </a:p>
          <a:p>
            <a:r>
              <a:rPr lang="en-US" baseline="0" dirty="0" smtClean="0"/>
              <a:t>Only captures one aspect of learning and development</a:t>
            </a:r>
          </a:p>
          <a:p>
            <a:r>
              <a:rPr lang="en-US" baseline="0" dirty="0" smtClean="0"/>
              <a:t>BUT – this may be the one aspect you are most interested in</a:t>
            </a:r>
          </a:p>
          <a:p>
            <a:r>
              <a:rPr lang="en-US" baseline="0" dirty="0" smtClean="0"/>
              <a:t>AND it is a widely used, validated measure</a:t>
            </a:r>
          </a:p>
          <a:p>
            <a:endParaRPr lang="en-US" dirty="0"/>
          </a:p>
        </p:txBody>
      </p:sp>
      <p:sp>
        <p:nvSpPr>
          <p:cNvPr id="4" name="Slide Number Placeholder 3"/>
          <p:cNvSpPr>
            <a:spLocks noGrp="1"/>
          </p:cNvSpPr>
          <p:nvPr>
            <p:ph type="sldNum" sz="quarter" idx="10"/>
          </p:nvPr>
        </p:nvSpPr>
        <p:spPr/>
        <p:txBody>
          <a:bodyPr/>
          <a:lstStyle/>
          <a:p>
            <a:fld id="{ABDEF544-EBE4-4B3A-BB7D-B8C92293E35B}" type="slidenum">
              <a:rPr lang="en-US" smtClean="0"/>
              <a:t>12</a:t>
            </a:fld>
            <a:endParaRPr lang="en-US"/>
          </a:p>
        </p:txBody>
      </p:sp>
    </p:spTree>
    <p:extLst>
      <p:ext uri="{BB962C8B-B14F-4D97-AF65-F5344CB8AC3E}">
        <p14:creationId xmlns:p14="http://schemas.microsoft.com/office/powerpoint/2010/main" val="25251605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smtClean="0">
                <a:solidFill>
                  <a:schemeClr val="tx1"/>
                </a:solidFill>
                <a:effectLst/>
                <a:latin typeface="+mn-lt"/>
                <a:ea typeface="+mn-ea"/>
                <a:cs typeface="+mn-cs"/>
              </a:rPr>
              <a:t>Newer</a:t>
            </a:r>
            <a:r>
              <a:rPr lang="en-US" sz="1200" b="0" kern="1200" baseline="0" dirty="0" smtClean="0">
                <a:solidFill>
                  <a:schemeClr val="tx1"/>
                </a:solidFill>
                <a:effectLst/>
                <a:latin typeface="+mn-lt"/>
                <a:ea typeface="+mn-ea"/>
                <a:cs typeface="+mn-cs"/>
              </a:rPr>
              <a:t> framework and survey instrument designed specifically for use with college students</a:t>
            </a:r>
            <a:endParaRPr lang="en-US" sz="1200" b="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Cognitive development</a:t>
            </a:r>
            <a:r>
              <a:rPr lang="en-US" sz="1200" kern="1200" dirty="0" smtClean="0">
                <a:solidFill>
                  <a:schemeClr val="tx1"/>
                </a:solidFill>
                <a:effectLst/>
                <a:latin typeface="+mn-lt"/>
                <a:ea typeface="+mn-ea"/>
                <a:cs typeface="+mn-cs"/>
              </a:rPr>
              <a:t> is centered on one’s knowledge and understanding of what is true and important to know. It includes viewing knowledge and knowing with greater complexity and taking into account multiple cultural perspectives. Reliance on external authorities to have absolute truth gives way to commitment in relativism when making commitments within the context of uncertainty.</a:t>
            </a:r>
          </a:p>
          <a:p>
            <a:r>
              <a:rPr lang="en-US" sz="1200" b="1" kern="1200" dirty="0" smtClean="0">
                <a:solidFill>
                  <a:schemeClr val="tx1"/>
                </a:solidFill>
                <a:effectLst/>
                <a:latin typeface="+mn-lt"/>
                <a:ea typeface="+mn-ea"/>
                <a:cs typeface="+mn-cs"/>
              </a:rPr>
              <a:t>Knowing. </a:t>
            </a:r>
            <a:r>
              <a:rPr lang="en-US" sz="1200" kern="1200" dirty="0" smtClean="0">
                <a:solidFill>
                  <a:schemeClr val="tx1"/>
                </a:solidFill>
                <a:effectLst/>
                <a:latin typeface="+mn-lt"/>
                <a:ea typeface="+mn-ea"/>
                <a:cs typeface="+mn-cs"/>
              </a:rPr>
              <a:t>Degree of complexity of one’s view the importance of cultural context in judging what is important to know and value.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Knowledge. </a:t>
            </a:r>
            <a:r>
              <a:rPr lang="en-US" sz="1200" kern="1200" dirty="0" smtClean="0">
                <a:solidFill>
                  <a:schemeClr val="tx1"/>
                </a:solidFill>
                <a:effectLst/>
                <a:latin typeface="+mn-lt"/>
                <a:ea typeface="+mn-ea"/>
                <a:cs typeface="+mn-cs"/>
              </a:rPr>
              <a:t>Degree of understanding and awareness of various cultures and their impact on our global society and level of proficiency in more than one language. </a:t>
            </a:r>
          </a:p>
          <a:p>
            <a:endParaRPr lang="en-US" dirty="0" smtClean="0"/>
          </a:p>
          <a:p>
            <a:r>
              <a:rPr lang="en-US" sz="1200" b="1" kern="1200" dirty="0" smtClean="0">
                <a:solidFill>
                  <a:schemeClr val="tx1"/>
                </a:solidFill>
                <a:effectLst/>
                <a:latin typeface="+mn-lt"/>
                <a:ea typeface="+mn-ea"/>
                <a:cs typeface="+mn-cs"/>
              </a:rPr>
              <a:t>Intrapersonal development</a:t>
            </a:r>
            <a:r>
              <a:rPr lang="en-US" sz="1200" kern="1200" dirty="0" smtClean="0">
                <a:solidFill>
                  <a:schemeClr val="tx1"/>
                </a:solidFill>
                <a:effectLst/>
                <a:latin typeface="+mn-lt"/>
                <a:ea typeface="+mn-ea"/>
                <a:cs typeface="+mn-cs"/>
              </a:rPr>
              <a:t> focuses on one becoming more aware of and integrating one’s personal values and self-identity into one’s personhood. It reflects one’s sense of self-direction and purpose in one’s life, becoming more self aware of one’s strengths, values, and personal characteristics and sense of self, and viewing one’s development in terms of one’s self-identity. It incorporates different and often conflicting ideas about how one is living in an increasingly multicultural world.</a:t>
            </a:r>
          </a:p>
          <a:p>
            <a:r>
              <a:rPr lang="en-US" sz="1200" b="1" kern="1200" dirty="0" smtClean="0">
                <a:solidFill>
                  <a:schemeClr val="tx1"/>
                </a:solidFill>
                <a:effectLst/>
                <a:latin typeface="+mn-lt"/>
                <a:ea typeface="+mn-ea"/>
                <a:cs typeface="+mn-cs"/>
              </a:rPr>
              <a:t>Identity. </a:t>
            </a:r>
            <a:r>
              <a:rPr lang="en-US" sz="1200" kern="1200" dirty="0" smtClean="0">
                <a:solidFill>
                  <a:schemeClr val="tx1"/>
                </a:solidFill>
                <a:effectLst/>
                <a:latin typeface="+mn-lt"/>
                <a:ea typeface="+mn-ea"/>
                <a:cs typeface="+mn-cs"/>
              </a:rPr>
              <a:t>Level of awareness of one’s unique identity and degree of acceptance of one’s ethnic, racial, and gender dimensions of one’s identity.</a:t>
            </a:r>
          </a:p>
          <a:p>
            <a:r>
              <a:rPr lang="en-US" sz="1200" b="1" kern="1200" dirty="0" smtClean="0">
                <a:solidFill>
                  <a:schemeClr val="tx1"/>
                </a:solidFill>
                <a:effectLst/>
                <a:latin typeface="+mn-lt"/>
                <a:ea typeface="+mn-ea"/>
                <a:cs typeface="+mn-cs"/>
              </a:rPr>
              <a:t>Affect. </a:t>
            </a:r>
            <a:r>
              <a:rPr lang="en-US" sz="1200" kern="1200" dirty="0" smtClean="0">
                <a:solidFill>
                  <a:schemeClr val="tx1"/>
                </a:solidFill>
                <a:effectLst/>
                <a:latin typeface="+mn-lt"/>
                <a:ea typeface="+mn-ea"/>
                <a:cs typeface="+mn-cs"/>
              </a:rPr>
              <a:t>Level of respect for and acceptance of cultural perspectives different from one’s own and degree of emotional confidence when living in complex situations, which reflects an emotional intelligence that is important in one’s processing encounters with other cultures.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Interpersonal development</a:t>
            </a:r>
            <a:r>
              <a:rPr lang="en-US" sz="1200" kern="1200" dirty="0" smtClean="0">
                <a:solidFill>
                  <a:schemeClr val="tx1"/>
                </a:solidFill>
                <a:effectLst/>
                <a:latin typeface="+mn-lt"/>
                <a:ea typeface="+mn-ea"/>
                <a:cs typeface="+mn-cs"/>
              </a:rPr>
              <a:t> is centered on one’s willingness to interact with persons with different social norms and cultural backgrounds, acceptance of others, and being comfortable when relating to others. It includes being able to view others differently; and relating to others in terms of moving from dependency to independence to interdependence, which is considered as the most mature perspective in effectively living in a global society.</a:t>
            </a:r>
          </a:p>
          <a:p>
            <a:r>
              <a:rPr lang="en-US" sz="1200" b="1" kern="1200" dirty="0" smtClean="0">
                <a:solidFill>
                  <a:schemeClr val="tx1"/>
                </a:solidFill>
                <a:effectLst/>
                <a:latin typeface="+mn-lt"/>
                <a:ea typeface="+mn-ea"/>
                <a:cs typeface="+mn-cs"/>
              </a:rPr>
              <a:t>Social Responsibility. </a:t>
            </a:r>
            <a:r>
              <a:rPr lang="en-US" sz="1200" kern="1200" dirty="0" smtClean="0">
                <a:solidFill>
                  <a:schemeClr val="tx1"/>
                </a:solidFill>
                <a:effectLst/>
                <a:latin typeface="+mn-lt"/>
                <a:ea typeface="+mn-ea"/>
                <a:cs typeface="+mn-cs"/>
              </a:rPr>
              <a:t>Level of interdependence and social concern for others.</a:t>
            </a:r>
          </a:p>
          <a:p>
            <a:r>
              <a:rPr lang="en-US" sz="1200" b="1" kern="1200" dirty="0" smtClean="0">
                <a:solidFill>
                  <a:schemeClr val="tx1"/>
                </a:solidFill>
                <a:effectLst/>
                <a:latin typeface="+mn-lt"/>
                <a:ea typeface="+mn-ea"/>
                <a:cs typeface="+mn-cs"/>
              </a:rPr>
              <a:t>Social Interactions. </a:t>
            </a:r>
            <a:r>
              <a:rPr lang="en-US" sz="1200" kern="1200" dirty="0" smtClean="0">
                <a:solidFill>
                  <a:schemeClr val="tx1"/>
                </a:solidFill>
                <a:effectLst/>
                <a:latin typeface="+mn-lt"/>
                <a:ea typeface="+mn-ea"/>
                <a:cs typeface="+mn-cs"/>
              </a:rPr>
              <a:t>Degree of engagement with others who are different from oneself and degree of cultural sensitivity in living in pluralistic settings.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GLOBAL PERSPECTIVE</a:t>
            </a:r>
            <a:r>
              <a:rPr lang="en-US" sz="1200" kern="1200" baseline="0" dirty="0" smtClean="0">
                <a:solidFill>
                  <a:schemeClr val="tx1"/>
                </a:solidFill>
                <a:effectLst/>
                <a:latin typeface="+mn-lt"/>
                <a:ea typeface="+mn-ea"/>
                <a:cs typeface="+mn-cs"/>
              </a:rPr>
              <a:t> INVENTORY</a:t>
            </a:r>
          </a:p>
          <a:p>
            <a:pPr marL="171450" indent="-171450">
              <a:buFont typeface="Arial" charset="0"/>
              <a:buChar char="•"/>
            </a:pPr>
            <a:r>
              <a:rPr lang="en-US" sz="1200" kern="1200" baseline="0" dirty="0" smtClean="0">
                <a:solidFill>
                  <a:schemeClr val="tx1"/>
                </a:solidFill>
                <a:effectLst/>
                <a:latin typeface="+mn-lt"/>
                <a:ea typeface="+mn-ea"/>
                <a:cs typeface="+mn-cs"/>
              </a:rPr>
              <a:t>Measures many domains and dimensions of learning and development</a:t>
            </a:r>
          </a:p>
          <a:p>
            <a:pPr marL="171450" indent="-171450">
              <a:buFont typeface="Arial" charset="0"/>
              <a:buChar char="•"/>
            </a:pPr>
            <a:r>
              <a:rPr lang="en-US" sz="1200" kern="1200" baseline="0" dirty="0" smtClean="0">
                <a:solidFill>
                  <a:schemeClr val="tx1"/>
                </a:solidFill>
                <a:effectLst/>
                <a:latin typeface="+mn-lt"/>
                <a:ea typeface="+mn-ea"/>
                <a:cs typeface="+mn-cs"/>
              </a:rPr>
              <a:t>Still may or may not be what you are most interested in</a:t>
            </a:r>
          </a:p>
          <a:p>
            <a:pPr marL="171450" indent="-171450">
              <a:buFont typeface="Arial" charset="0"/>
              <a:buChar char="•"/>
            </a:pPr>
            <a:r>
              <a:rPr lang="en-US" sz="1200" kern="1200" baseline="0" dirty="0" smtClean="0">
                <a:solidFill>
                  <a:schemeClr val="tx1"/>
                </a:solidFill>
                <a:effectLst/>
                <a:latin typeface="+mn-lt"/>
                <a:ea typeface="+mn-ea"/>
                <a:cs typeface="+mn-cs"/>
              </a:rPr>
              <a:t>MUCH cheaper than the IDI (and I will tell you that their prices are negotiable)</a:t>
            </a:r>
          </a:p>
          <a:p>
            <a:pPr marL="171450" indent="-171450">
              <a:buFont typeface="Arial" charset="0"/>
              <a:buChar char="•"/>
            </a:pPr>
            <a:r>
              <a:rPr lang="en-US" sz="1200" kern="1200" baseline="0" dirty="0" smtClean="0">
                <a:solidFill>
                  <a:schemeClr val="tx1"/>
                </a:solidFill>
                <a:effectLst/>
                <a:latin typeface="+mn-lt"/>
                <a:ea typeface="+mn-ea"/>
                <a:cs typeface="+mn-cs"/>
              </a:rPr>
              <a:t>Much easier to administer – online survey, no training required</a:t>
            </a:r>
            <a:endParaRPr lang="en-US" dirty="0"/>
          </a:p>
        </p:txBody>
      </p:sp>
      <p:sp>
        <p:nvSpPr>
          <p:cNvPr id="4" name="Slide Number Placeholder 3"/>
          <p:cNvSpPr>
            <a:spLocks noGrp="1"/>
          </p:cNvSpPr>
          <p:nvPr>
            <p:ph type="sldNum" sz="quarter" idx="10"/>
          </p:nvPr>
        </p:nvSpPr>
        <p:spPr/>
        <p:txBody>
          <a:bodyPr/>
          <a:lstStyle/>
          <a:p>
            <a:fld id="{ABDEF544-EBE4-4B3A-BB7D-B8C92293E35B}" type="slidenum">
              <a:rPr lang="en-US" smtClean="0"/>
              <a:t>13</a:t>
            </a:fld>
            <a:endParaRPr lang="en-US"/>
          </a:p>
        </p:txBody>
      </p:sp>
    </p:spTree>
    <p:extLst>
      <p:ext uri="{BB962C8B-B14F-4D97-AF65-F5344CB8AC3E}">
        <p14:creationId xmlns:p14="http://schemas.microsoft.com/office/powerpoint/2010/main" val="8366668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a:t>
            </a:r>
            <a:r>
              <a:rPr lang="en-US" baseline="0" dirty="0" smtClean="0"/>
              <a:t> way to conceptualize outcomes from international or global experiences is Global Citizenship</a:t>
            </a:r>
          </a:p>
          <a:p>
            <a:endParaRPr lang="en-US" baseline="0" dirty="0" smtClean="0"/>
          </a:p>
          <a:p>
            <a:r>
              <a:rPr lang="en-US" baseline="0" dirty="0" smtClean="0"/>
              <a:t>Hotly contested construct, a lot of people argue that it is an oxymoron, that citizenship is inherently tied to the nation-state so cannot be “global”</a:t>
            </a:r>
          </a:p>
          <a:p>
            <a:endParaRPr lang="en-US" baseline="0" dirty="0" smtClean="0"/>
          </a:p>
          <a:p>
            <a:r>
              <a:rPr lang="en-US" baseline="0" dirty="0" smtClean="0"/>
              <a:t>I would say that is just arguing over semantics, that the idea of global citizenship takes the traditional notion of citizenship and expands it… but a valid criticism in my mind is that it is a difficult construct to define</a:t>
            </a:r>
          </a:p>
          <a:p>
            <a:endParaRPr lang="en-US" baseline="0" dirty="0" smtClean="0"/>
          </a:p>
          <a:p>
            <a:r>
              <a:rPr lang="en-US" baseline="0" dirty="0" smtClean="0"/>
              <a:t>Recent study tried to do just that – reviewed the existing theories of global citizenship and constructed a theoretical model, and then created an instrument to refine the model and ultimately measure it</a:t>
            </a:r>
          </a:p>
          <a:p>
            <a:endParaRPr lang="en-US" baseline="0" dirty="0" smtClean="0"/>
          </a:p>
          <a:p>
            <a:r>
              <a:rPr lang="en-US" baseline="0" dirty="0" smtClean="0"/>
              <a:t>Global competence – captures the holistic nature of development, have the cognitive (knowledge), interpersonal (communication) and intrapersonal (awareness) domains represented</a:t>
            </a:r>
          </a:p>
          <a:p>
            <a:endParaRPr lang="en-US" baseline="0" dirty="0" smtClean="0"/>
          </a:p>
          <a:p>
            <a:r>
              <a:rPr lang="en-US" baseline="0" dirty="0" smtClean="0"/>
              <a:t>Adds in civic engagement – actually taking some sort of action</a:t>
            </a:r>
          </a:p>
          <a:p>
            <a:endParaRPr lang="en-US" baseline="0" dirty="0" smtClean="0"/>
          </a:p>
          <a:p>
            <a:r>
              <a:rPr lang="en-US" baseline="0" dirty="0" smtClean="0"/>
              <a:t>Social responsibility construct mostly focuses on issues of justice and human rights in a global context</a:t>
            </a:r>
          </a:p>
          <a:p>
            <a:endParaRPr lang="en-US" baseline="0" dirty="0" smtClean="0"/>
          </a:p>
          <a:p>
            <a:endParaRPr lang="en-US" baseline="0" dirty="0" smtClean="0"/>
          </a:p>
          <a:p>
            <a:r>
              <a:rPr lang="en-US" baseline="0" dirty="0" smtClean="0"/>
              <a:t>This is probably the most comprehensive framework that I have seen, and the authors did develop a preliminary instrument to measure this – just not sure if it is available for others to use, or if there would be cost involved – still too new to know how this will all play out</a:t>
            </a:r>
          </a:p>
        </p:txBody>
      </p:sp>
      <p:sp>
        <p:nvSpPr>
          <p:cNvPr id="4" name="Slide Number Placeholder 3"/>
          <p:cNvSpPr>
            <a:spLocks noGrp="1"/>
          </p:cNvSpPr>
          <p:nvPr>
            <p:ph type="sldNum" sz="quarter" idx="10"/>
          </p:nvPr>
        </p:nvSpPr>
        <p:spPr/>
        <p:txBody>
          <a:bodyPr/>
          <a:lstStyle/>
          <a:p>
            <a:fld id="{ABDEF544-EBE4-4B3A-BB7D-B8C92293E35B}" type="slidenum">
              <a:rPr lang="en-US" smtClean="0"/>
              <a:t>14</a:t>
            </a:fld>
            <a:endParaRPr lang="en-US"/>
          </a:p>
        </p:txBody>
      </p:sp>
    </p:spTree>
    <p:extLst>
      <p:ext uri="{BB962C8B-B14F-4D97-AF65-F5344CB8AC3E}">
        <p14:creationId xmlns:p14="http://schemas.microsoft.com/office/powerpoint/2010/main" val="12912210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last framework to talk about – this one is broader,</a:t>
            </a:r>
            <a:r>
              <a:rPr lang="en-US" baseline="0" dirty="0" smtClean="0"/>
              <a:t> and might actually underlie much of the learning or development we see reflected in other models</a:t>
            </a:r>
          </a:p>
          <a:p>
            <a:endParaRPr lang="en-US" baseline="0" dirty="0" smtClean="0"/>
          </a:p>
          <a:p>
            <a:r>
              <a:rPr lang="en-US" baseline="0" dirty="0" smtClean="0"/>
              <a:t>More often used in qualitative research and assessments, although all of the models could be used as broad frameworks for designing a qualitative study, and this could be used to provide context to a quantitative study (like my own dissertation!)</a:t>
            </a:r>
            <a:endParaRPr lang="en-US" dirty="0"/>
          </a:p>
        </p:txBody>
      </p:sp>
      <p:sp>
        <p:nvSpPr>
          <p:cNvPr id="4" name="Slide Number Placeholder 3"/>
          <p:cNvSpPr>
            <a:spLocks noGrp="1"/>
          </p:cNvSpPr>
          <p:nvPr>
            <p:ph type="sldNum" sz="quarter" idx="10"/>
          </p:nvPr>
        </p:nvSpPr>
        <p:spPr/>
        <p:txBody>
          <a:bodyPr/>
          <a:lstStyle/>
          <a:p>
            <a:fld id="{ABDEF544-EBE4-4B3A-BB7D-B8C92293E35B}" type="slidenum">
              <a:rPr lang="en-US" smtClean="0"/>
              <a:t>15</a:t>
            </a:fld>
            <a:endParaRPr lang="en-US"/>
          </a:p>
        </p:txBody>
      </p:sp>
    </p:spTree>
    <p:extLst>
      <p:ext uri="{BB962C8B-B14F-4D97-AF65-F5344CB8AC3E}">
        <p14:creationId xmlns:p14="http://schemas.microsoft.com/office/powerpoint/2010/main" val="39036784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addition to thinking about the student outcomes reflected in the conceptual frameworks that I just discussed,</a:t>
            </a:r>
            <a:r>
              <a:rPr lang="en-US" baseline="0" dirty="0" smtClean="0"/>
              <a:t> there are many others that have been researched or that could be researched!</a:t>
            </a:r>
            <a:endParaRPr lang="en-US" dirty="0"/>
          </a:p>
        </p:txBody>
      </p:sp>
      <p:sp>
        <p:nvSpPr>
          <p:cNvPr id="4" name="Slide Number Placeholder 3"/>
          <p:cNvSpPr>
            <a:spLocks noGrp="1"/>
          </p:cNvSpPr>
          <p:nvPr>
            <p:ph type="sldNum" sz="quarter" idx="10"/>
          </p:nvPr>
        </p:nvSpPr>
        <p:spPr/>
        <p:txBody>
          <a:bodyPr/>
          <a:lstStyle/>
          <a:p>
            <a:fld id="{ABDEF544-EBE4-4B3A-BB7D-B8C92293E35B}" type="slidenum">
              <a:rPr lang="en-US" smtClean="0"/>
              <a:t>16</a:t>
            </a:fld>
            <a:endParaRPr lang="en-US"/>
          </a:p>
        </p:txBody>
      </p:sp>
    </p:spTree>
    <p:extLst>
      <p:ext uri="{BB962C8B-B14F-4D97-AF65-F5344CB8AC3E}">
        <p14:creationId xmlns:p14="http://schemas.microsoft.com/office/powerpoint/2010/main" val="9782514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other thing to keep in mind when looking at student</a:t>
            </a:r>
            <a:r>
              <a:rPr lang="en-US" baseline="0" dirty="0" smtClean="0"/>
              <a:t> outcomes is that it is also important to know what in your programs is facilitating those outcomes</a:t>
            </a:r>
          </a:p>
          <a:p>
            <a:endParaRPr lang="en-US" baseline="0" dirty="0" smtClean="0"/>
          </a:p>
          <a:p>
            <a:r>
              <a:rPr lang="en-US" dirty="0" smtClean="0"/>
              <a:t>I think</a:t>
            </a:r>
            <a:r>
              <a:rPr lang="en-US" baseline="0" dirty="0" smtClean="0"/>
              <a:t> we too often just look at participation, which can help us justify the existence of or money spent on certain programs, but that doesn’t really help us improve our practice</a:t>
            </a:r>
          </a:p>
          <a:p>
            <a:endParaRPr lang="en-US" baseline="0" dirty="0" smtClean="0"/>
          </a:p>
          <a:p>
            <a:r>
              <a:rPr lang="en-US" baseline="0" dirty="0" smtClean="0"/>
              <a:t>This is a list I developed of program factors that research has suggested should be important in global/immersive service-learning experiences (from the domestic and international SL lit, plus lit on Alternative Breaks and study abroad)</a:t>
            </a:r>
          </a:p>
          <a:p>
            <a:endParaRPr lang="en-US" baseline="0" dirty="0" smtClean="0"/>
          </a:p>
          <a:p>
            <a:r>
              <a:rPr lang="en-US" baseline="0" dirty="0" smtClean="0"/>
              <a:t>This is what I have used in my own study, and am generally finding that these factors are important to different outcomes</a:t>
            </a:r>
            <a:endParaRPr lang="en-US" dirty="0"/>
          </a:p>
        </p:txBody>
      </p:sp>
      <p:sp>
        <p:nvSpPr>
          <p:cNvPr id="4" name="Slide Number Placeholder 3"/>
          <p:cNvSpPr>
            <a:spLocks noGrp="1"/>
          </p:cNvSpPr>
          <p:nvPr>
            <p:ph type="sldNum" sz="quarter" idx="10"/>
          </p:nvPr>
        </p:nvSpPr>
        <p:spPr/>
        <p:txBody>
          <a:bodyPr/>
          <a:lstStyle/>
          <a:p>
            <a:fld id="{ABDEF544-EBE4-4B3A-BB7D-B8C92293E35B}" type="slidenum">
              <a:rPr lang="en-US" smtClean="0"/>
              <a:t>17</a:t>
            </a:fld>
            <a:endParaRPr lang="en-US"/>
          </a:p>
        </p:txBody>
      </p:sp>
    </p:spTree>
    <p:extLst>
      <p:ext uri="{BB962C8B-B14F-4D97-AF65-F5344CB8AC3E}">
        <p14:creationId xmlns:p14="http://schemas.microsoft.com/office/powerpoint/2010/main" val="19071684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A1042EE-9206-4F66-BF42-5AE141CBA5BD}" type="datetimeFigureOut">
              <a:rPr lang="en-US" smtClean="0"/>
              <a:t>9/23/2012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1F2AA1-0C35-4D93-AD47-8FBBA4A4C826}" type="slidenum">
              <a:rPr lang="en-US" smtClean="0"/>
              <a:t>‹#›</a:t>
            </a:fld>
            <a:endParaRPr lang="en-US"/>
          </a:p>
        </p:txBody>
      </p:sp>
    </p:spTree>
    <p:extLst>
      <p:ext uri="{BB962C8B-B14F-4D97-AF65-F5344CB8AC3E}">
        <p14:creationId xmlns:p14="http://schemas.microsoft.com/office/powerpoint/2010/main" val="3021495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1042EE-9206-4F66-BF42-5AE141CBA5BD}" type="datetimeFigureOut">
              <a:rPr lang="en-US" smtClean="0"/>
              <a:t>9/23/2012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1F2AA1-0C35-4D93-AD47-8FBBA4A4C826}" type="slidenum">
              <a:rPr lang="en-US" smtClean="0"/>
              <a:t>‹#›</a:t>
            </a:fld>
            <a:endParaRPr lang="en-US"/>
          </a:p>
        </p:txBody>
      </p:sp>
    </p:spTree>
    <p:extLst>
      <p:ext uri="{BB962C8B-B14F-4D97-AF65-F5344CB8AC3E}">
        <p14:creationId xmlns:p14="http://schemas.microsoft.com/office/powerpoint/2010/main" val="2830758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1042EE-9206-4F66-BF42-5AE141CBA5BD}" type="datetimeFigureOut">
              <a:rPr lang="en-US" smtClean="0"/>
              <a:t>9/23/2012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1F2AA1-0C35-4D93-AD47-8FBBA4A4C826}" type="slidenum">
              <a:rPr lang="en-US" smtClean="0"/>
              <a:t>‹#›</a:t>
            </a:fld>
            <a:endParaRPr lang="en-US"/>
          </a:p>
        </p:txBody>
      </p:sp>
    </p:spTree>
    <p:extLst>
      <p:ext uri="{BB962C8B-B14F-4D97-AF65-F5344CB8AC3E}">
        <p14:creationId xmlns:p14="http://schemas.microsoft.com/office/powerpoint/2010/main" val="2399401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1042EE-9206-4F66-BF42-5AE141CBA5BD}" type="datetimeFigureOut">
              <a:rPr lang="en-US" smtClean="0"/>
              <a:t>9/23/2012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1F2AA1-0C35-4D93-AD47-8FBBA4A4C826}" type="slidenum">
              <a:rPr lang="en-US" smtClean="0"/>
              <a:t>‹#›</a:t>
            </a:fld>
            <a:endParaRPr lang="en-US"/>
          </a:p>
        </p:txBody>
      </p:sp>
    </p:spTree>
    <p:extLst>
      <p:ext uri="{BB962C8B-B14F-4D97-AF65-F5344CB8AC3E}">
        <p14:creationId xmlns:p14="http://schemas.microsoft.com/office/powerpoint/2010/main" val="869018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1042EE-9206-4F66-BF42-5AE141CBA5BD}" type="datetimeFigureOut">
              <a:rPr lang="en-US" smtClean="0"/>
              <a:t>9/23/2012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1F2AA1-0C35-4D93-AD47-8FBBA4A4C826}" type="slidenum">
              <a:rPr lang="en-US" smtClean="0"/>
              <a:t>‹#›</a:t>
            </a:fld>
            <a:endParaRPr lang="en-US"/>
          </a:p>
        </p:txBody>
      </p:sp>
    </p:spTree>
    <p:extLst>
      <p:ext uri="{BB962C8B-B14F-4D97-AF65-F5344CB8AC3E}">
        <p14:creationId xmlns:p14="http://schemas.microsoft.com/office/powerpoint/2010/main" val="2975789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A1042EE-9206-4F66-BF42-5AE141CBA5BD}" type="datetimeFigureOut">
              <a:rPr lang="en-US" smtClean="0"/>
              <a:t>9/23/2012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1F2AA1-0C35-4D93-AD47-8FBBA4A4C826}" type="slidenum">
              <a:rPr lang="en-US" smtClean="0"/>
              <a:t>‹#›</a:t>
            </a:fld>
            <a:endParaRPr lang="en-US"/>
          </a:p>
        </p:txBody>
      </p:sp>
    </p:spTree>
    <p:extLst>
      <p:ext uri="{BB962C8B-B14F-4D97-AF65-F5344CB8AC3E}">
        <p14:creationId xmlns:p14="http://schemas.microsoft.com/office/powerpoint/2010/main" val="2690967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1042EE-9206-4F66-BF42-5AE141CBA5BD}" type="datetimeFigureOut">
              <a:rPr lang="en-US" smtClean="0"/>
              <a:t>9/23/2012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1F2AA1-0C35-4D93-AD47-8FBBA4A4C826}" type="slidenum">
              <a:rPr lang="en-US" smtClean="0"/>
              <a:t>‹#›</a:t>
            </a:fld>
            <a:endParaRPr lang="en-US"/>
          </a:p>
        </p:txBody>
      </p:sp>
    </p:spTree>
    <p:extLst>
      <p:ext uri="{BB962C8B-B14F-4D97-AF65-F5344CB8AC3E}">
        <p14:creationId xmlns:p14="http://schemas.microsoft.com/office/powerpoint/2010/main" val="1559503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1042EE-9206-4F66-BF42-5AE141CBA5BD}" type="datetimeFigureOut">
              <a:rPr lang="en-US" smtClean="0"/>
              <a:t>9/23/2012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1F2AA1-0C35-4D93-AD47-8FBBA4A4C826}" type="slidenum">
              <a:rPr lang="en-US" smtClean="0"/>
              <a:t>‹#›</a:t>
            </a:fld>
            <a:endParaRPr lang="en-US"/>
          </a:p>
        </p:txBody>
      </p:sp>
    </p:spTree>
    <p:extLst>
      <p:ext uri="{BB962C8B-B14F-4D97-AF65-F5344CB8AC3E}">
        <p14:creationId xmlns:p14="http://schemas.microsoft.com/office/powerpoint/2010/main" val="35983975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1042EE-9206-4F66-BF42-5AE141CBA5BD}" type="datetimeFigureOut">
              <a:rPr lang="en-US" smtClean="0"/>
              <a:t>9/23/2012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1F2AA1-0C35-4D93-AD47-8FBBA4A4C826}" type="slidenum">
              <a:rPr lang="en-US" smtClean="0"/>
              <a:t>‹#›</a:t>
            </a:fld>
            <a:endParaRPr lang="en-US"/>
          </a:p>
        </p:txBody>
      </p:sp>
    </p:spTree>
    <p:extLst>
      <p:ext uri="{BB962C8B-B14F-4D97-AF65-F5344CB8AC3E}">
        <p14:creationId xmlns:p14="http://schemas.microsoft.com/office/powerpoint/2010/main" val="4216746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1042EE-9206-4F66-BF42-5AE141CBA5BD}" type="datetimeFigureOut">
              <a:rPr lang="en-US" smtClean="0"/>
              <a:t>9/23/2012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1F2AA1-0C35-4D93-AD47-8FBBA4A4C826}" type="slidenum">
              <a:rPr lang="en-US" smtClean="0"/>
              <a:t>‹#›</a:t>
            </a:fld>
            <a:endParaRPr lang="en-US"/>
          </a:p>
        </p:txBody>
      </p:sp>
    </p:spTree>
    <p:extLst>
      <p:ext uri="{BB962C8B-B14F-4D97-AF65-F5344CB8AC3E}">
        <p14:creationId xmlns:p14="http://schemas.microsoft.com/office/powerpoint/2010/main" val="21521913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1042EE-9206-4F66-BF42-5AE141CBA5BD}" type="datetimeFigureOut">
              <a:rPr lang="en-US" smtClean="0"/>
              <a:t>9/23/2012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1F2AA1-0C35-4D93-AD47-8FBBA4A4C826}" type="slidenum">
              <a:rPr lang="en-US" smtClean="0"/>
              <a:t>‹#›</a:t>
            </a:fld>
            <a:endParaRPr lang="en-US"/>
          </a:p>
        </p:txBody>
      </p:sp>
    </p:spTree>
    <p:extLst>
      <p:ext uri="{BB962C8B-B14F-4D97-AF65-F5344CB8AC3E}">
        <p14:creationId xmlns:p14="http://schemas.microsoft.com/office/powerpoint/2010/main" val="32761023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1042EE-9206-4F66-BF42-5AE141CBA5BD}" type="datetimeFigureOut">
              <a:rPr lang="en-US" smtClean="0"/>
              <a:t>9/23/2012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1F2AA1-0C35-4D93-AD47-8FBBA4A4C826}" type="slidenum">
              <a:rPr lang="en-US" smtClean="0"/>
              <a:t>‹#›</a:t>
            </a:fld>
            <a:endParaRPr lang="en-US"/>
          </a:p>
        </p:txBody>
      </p:sp>
    </p:spTree>
    <p:extLst>
      <p:ext uri="{BB962C8B-B14F-4D97-AF65-F5344CB8AC3E}">
        <p14:creationId xmlns:p14="http://schemas.microsoft.com/office/powerpoint/2010/main" val="14139855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microsoft.com/office/2007/relationships/hdphoto" Target="../media/hdphoto1.wdp"/><Relationship Id="rId9" Type="http://schemas.microsoft.com/office/2007/relationships/diagramDrawing" Target="../diagrams/drawing1.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microsoft.com/office/2007/relationships/hdphoto" Target="../media/hdphoto1.wdp"/><Relationship Id="rId9" Type="http://schemas.microsoft.com/office/2007/relationships/diagramDrawing" Target="../diagrams/drawing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microsoft.com/office/2007/relationships/hdphoto" Target="../media/hdphoto1.wdp"/><Relationship Id="rId9" Type="http://schemas.microsoft.com/office/2007/relationships/diagramDrawing" Target="../diagrams/drawing3.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http://www.compact.org/wp-content/uploads/2010/03/LogicModelGuidepdf1.pdf" TargetMode="External"/><Relationship Id="rId4" Type="http://schemas.microsoft.com/office/2007/relationships/hdphoto" Target="../media/hdphoto1.wdp"/></Relationships>
</file>

<file path=ppt/slides/_rels/slide32.xml.rels><?xml version="1.0" encoding="UTF-8" standalone="yes"?>
<Relationships xmlns="http://schemas.openxmlformats.org/package/2006/relationships"><Relationship Id="rId8" Type="http://schemas.openxmlformats.org/officeDocument/2006/relationships/diagramColors" Target="../diagrams/colors4.xml"/><Relationship Id="rId3" Type="http://schemas.microsoft.com/office/2007/relationships/hdphoto" Target="../media/hdphoto1.wdp"/><Relationship Id="rId7" Type="http://schemas.openxmlformats.org/officeDocument/2006/relationships/diagramQuickStyle" Target="../diagrams/quickStyle4.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hyperlink" Target="http://www.compact.org/wp-content/uploads/2010/02/engagementproof-1.pdf" TargetMode="External"/><Relationship Id="rId9" Type="http://schemas.microsoft.com/office/2007/relationships/diagramDrawing" Target="../diagrams/drawing4.xml"/></Relationships>
</file>

<file path=ppt/slides/_rels/slide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3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3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0" y="685800"/>
            <a:ext cx="9165167" cy="6386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685800" y="2514600"/>
            <a:ext cx="7772400" cy="1470025"/>
          </a:xfrm>
        </p:spPr>
        <p:txBody>
          <a:bodyPr>
            <a:normAutofit fontScale="90000"/>
          </a:bodyPr>
          <a:lstStyle/>
          <a:p>
            <a:r>
              <a:rPr lang="en-US" sz="3100" b="1" dirty="0" smtClean="0"/>
              <a:t>Research Driving Better Design, Practice, </a:t>
            </a:r>
            <a:br>
              <a:rPr lang="en-US" sz="3100" b="1" dirty="0" smtClean="0"/>
            </a:br>
            <a:r>
              <a:rPr lang="en-US" sz="3100" b="1" dirty="0" smtClean="0"/>
              <a:t>Evaluation, and Assessment in Global and </a:t>
            </a:r>
            <a:br>
              <a:rPr lang="en-US" sz="3100" b="1" dirty="0" smtClean="0"/>
            </a:br>
            <a:r>
              <a:rPr lang="en-US" sz="3100" b="1" dirty="0" smtClean="0"/>
              <a:t>Immersive Service-learning </a:t>
            </a:r>
            <a:endParaRPr lang="en-US" sz="3100" b="1" dirty="0"/>
          </a:p>
        </p:txBody>
      </p:sp>
      <p:sp>
        <p:nvSpPr>
          <p:cNvPr id="3" name="Subtitle 2"/>
          <p:cNvSpPr>
            <a:spLocks noGrp="1"/>
          </p:cNvSpPr>
          <p:nvPr>
            <p:ph type="subTitle" idx="1"/>
          </p:nvPr>
        </p:nvSpPr>
        <p:spPr>
          <a:xfrm>
            <a:off x="1371600" y="4419600"/>
            <a:ext cx="6400800" cy="1752600"/>
          </a:xfrm>
        </p:spPr>
        <p:txBody>
          <a:bodyPr>
            <a:normAutofit fontScale="62500" lnSpcReduction="20000"/>
          </a:bodyPr>
          <a:lstStyle/>
          <a:p>
            <a:r>
              <a:rPr lang="en-US" b="1" dirty="0" smtClean="0">
                <a:solidFill>
                  <a:schemeClr val="tx1"/>
                </a:solidFill>
              </a:rPr>
              <a:t>Richard </a:t>
            </a:r>
            <a:r>
              <a:rPr lang="en-US" b="1" dirty="0" err="1" smtClean="0">
                <a:solidFill>
                  <a:schemeClr val="tx1"/>
                </a:solidFill>
              </a:rPr>
              <a:t>Kiely</a:t>
            </a:r>
            <a:r>
              <a:rPr lang="en-US" b="1" dirty="0" smtClean="0">
                <a:solidFill>
                  <a:schemeClr val="tx1"/>
                </a:solidFill>
              </a:rPr>
              <a:t>, Cornell University; Eric Hartman, </a:t>
            </a:r>
          </a:p>
          <a:p>
            <a:r>
              <a:rPr lang="en-US" b="1" dirty="0" smtClean="0">
                <a:solidFill>
                  <a:schemeClr val="tx1"/>
                </a:solidFill>
              </a:rPr>
              <a:t>Providence College; Elizabeth K. </a:t>
            </a:r>
            <a:r>
              <a:rPr lang="en-US" b="1" dirty="0" err="1" smtClean="0">
                <a:solidFill>
                  <a:schemeClr val="tx1"/>
                </a:solidFill>
              </a:rPr>
              <a:t>Niehaus</a:t>
            </a:r>
            <a:r>
              <a:rPr lang="en-US" b="1" dirty="0" smtClean="0">
                <a:solidFill>
                  <a:schemeClr val="tx1"/>
                </a:solidFill>
              </a:rPr>
              <a:t>, University of </a:t>
            </a:r>
          </a:p>
          <a:p>
            <a:r>
              <a:rPr lang="en-US" b="1" dirty="0" smtClean="0">
                <a:solidFill>
                  <a:schemeClr val="tx1"/>
                </a:solidFill>
              </a:rPr>
              <a:t>Maryland; Nora P. Reynolds, Temple University; Jessica </a:t>
            </a:r>
          </a:p>
          <a:p>
            <a:r>
              <a:rPr lang="en-US" b="1" dirty="0" err="1" smtClean="0">
                <a:solidFill>
                  <a:schemeClr val="tx1"/>
                </a:solidFill>
              </a:rPr>
              <a:t>Arends</a:t>
            </a:r>
            <a:r>
              <a:rPr lang="en-US" b="1" dirty="0" smtClean="0">
                <a:solidFill>
                  <a:schemeClr val="tx1"/>
                </a:solidFill>
              </a:rPr>
              <a:t>, Penn State University</a:t>
            </a:r>
            <a:endParaRPr lang="en-US" b="1" dirty="0">
              <a:solidFill>
                <a:schemeClr val="tx1"/>
              </a:solidFill>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9144000" cy="1926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15999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7" y="16701"/>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152400" y="274638"/>
            <a:ext cx="9448800" cy="1143000"/>
          </a:xfrm>
        </p:spPr>
        <p:txBody>
          <a:bodyPr>
            <a:normAutofit fontScale="90000"/>
          </a:bodyPr>
          <a:lstStyle/>
          <a:p>
            <a:r>
              <a:rPr lang="en-US" sz="4000" b="1" dirty="0" smtClean="0"/>
              <a:t>Developmental Model of Intercultural Maturity </a:t>
            </a:r>
            <a:r>
              <a:rPr lang="en-US" sz="2000" b="1" dirty="0" smtClean="0"/>
              <a:t>(King &amp; Baxter </a:t>
            </a:r>
            <a:r>
              <a:rPr lang="en-US" sz="2000" b="1" dirty="0" err="1" smtClean="0"/>
              <a:t>Magolda</a:t>
            </a:r>
            <a:r>
              <a:rPr lang="en-US" sz="2000" b="1" dirty="0" smtClean="0"/>
              <a:t>, 2005)</a:t>
            </a:r>
            <a:endParaRPr lang="en-US" sz="2000" b="1" dirty="0"/>
          </a:p>
        </p:txBody>
      </p:sp>
      <p:graphicFrame>
        <p:nvGraphicFramePr>
          <p:cNvPr id="8" name="Diagram 7"/>
          <p:cNvGraphicFramePr/>
          <p:nvPr>
            <p:extLst>
              <p:ext uri="{D42A27DB-BD31-4B8C-83A1-F6EECF244321}">
                <p14:modId xmlns:p14="http://schemas.microsoft.com/office/powerpoint/2010/main" val="1296541040"/>
              </p:ext>
            </p:extLst>
          </p:nvPr>
        </p:nvGraphicFramePr>
        <p:xfrm>
          <a:off x="1600200" y="1828800"/>
          <a:ext cx="60960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9086811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sz="4000" b="1" dirty="0" smtClean="0"/>
              <a:t>American Council on Education: International/Intercultural Competencies</a:t>
            </a:r>
            <a:br>
              <a:rPr lang="en-US" sz="4000" b="1" dirty="0" smtClean="0"/>
            </a:br>
            <a:r>
              <a:rPr lang="en-US" sz="2000" b="1" dirty="0" smtClean="0"/>
              <a:t>(Olson, Green &amp; Hill, 2005)</a:t>
            </a:r>
            <a:endParaRPr lang="en-US" sz="2000" b="1" dirty="0"/>
          </a:p>
        </p:txBody>
      </p:sp>
      <p:sp>
        <p:nvSpPr>
          <p:cNvPr id="3" name="Subtitle 2"/>
          <p:cNvSpPr>
            <a:spLocks noGrp="1"/>
          </p:cNvSpPr>
          <p:nvPr>
            <p:ph idx="1"/>
          </p:nvPr>
        </p:nvSpPr>
        <p:spPr>
          <a:xfrm>
            <a:off x="457200" y="2286000"/>
            <a:ext cx="8229600" cy="3840163"/>
          </a:xfrm>
        </p:spPr>
        <p:txBody>
          <a:bodyPr>
            <a:normAutofit/>
          </a:bodyPr>
          <a:lstStyle/>
          <a:p>
            <a:pPr marL="0" indent="0" algn="ctr">
              <a:buNone/>
            </a:pPr>
            <a:r>
              <a:rPr lang="en-US" b="1" dirty="0" smtClean="0">
                <a:solidFill>
                  <a:schemeClr val="tx1"/>
                </a:solidFill>
              </a:rPr>
              <a:t>Knowledge</a:t>
            </a:r>
          </a:p>
          <a:p>
            <a:pPr marL="0" indent="0" algn="ctr">
              <a:buNone/>
            </a:pPr>
            <a:r>
              <a:rPr lang="en-US" b="1" dirty="0" smtClean="0"/>
              <a:t>Attitudes</a:t>
            </a:r>
          </a:p>
          <a:p>
            <a:pPr marL="0" indent="0" algn="ctr">
              <a:buNone/>
            </a:pPr>
            <a:r>
              <a:rPr lang="en-US" b="1" dirty="0" smtClean="0">
                <a:solidFill>
                  <a:schemeClr val="tx1"/>
                </a:solidFill>
              </a:rPr>
              <a:t>Skills</a:t>
            </a:r>
            <a:endParaRPr lang="en-US" b="1" dirty="0">
              <a:solidFill>
                <a:schemeClr val="tx1"/>
              </a:solidFill>
            </a:endParaRPr>
          </a:p>
        </p:txBody>
      </p:sp>
    </p:spTree>
    <p:extLst>
      <p:ext uri="{BB962C8B-B14F-4D97-AF65-F5344CB8AC3E}">
        <p14:creationId xmlns:p14="http://schemas.microsoft.com/office/powerpoint/2010/main" val="29564264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4000" b="1" dirty="0" smtClean="0"/>
              <a:t>Intercultural Sensitivity</a:t>
            </a:r>
            <a:br>
              <a:rPr lang="en-US" sz="4000" b="1" dirty="0" smtClean="0"/>
            </a:br>
            <a:r>
              <a:rPr lang="en-US" sz="2000" b="1" dirty="0" smtClean="0"/>
              <a:t>(Hammer, Bennett &amp; Wiseman, 2003)</a:t>
            </a:r>
            <a:endParaRPr lang="en-US" sz="2000" b="1" dirty="0"/>
          </a:p>
        </p:txBody>
      </p:sp>
      <p:sp>
        <p:nvSpPr>
          <p:cNvPr id="3" name="Subtitle 2"/>
          <p:cNvSpPr>
            <a:spLocks noGrp="1"/>
          </p:cNvSpPr>
          <p:nvPr>
            <p:ph idx="1"/>
          </p:nvPr>
        </p:nvSpPr>
        <p:spPr>
          <a:xfrm>
            <a:off x="457200" y="1524000"/>
            <a:ext cx="8229600" cy="4602163"/>
          </a:xfrm>
        </p:spPr>
        <p:txBody>
          <a:bodyPr>
            <a:normAutofit/>
          </a:bodyPr>
          <a:lstStyle/>
          <a:p>
            <a:r>
              <a:rPr lang="en-US" dirty="0" smtClean="0">
                <a:solidFill>
                  <a:schemeClr val="tx1"/>
                </a:solidFill>
              </a:rPr>
              <a:t>Bennett’s Developmental Model of Intercultural Sensitivity</a:t>
            </a:r>
          </a:p>
          <a:p>
            <a:pPr lvl="1"/>
            <a:r>
              <a:rPr lang="en-US" dirty="0" smtClean="0"/>
              <a:t>Defense/Denial</a:t>
            </a:r>
          </a:p>
          <a:p>
            <a:pPr lvl="1"/>
            <a:r>
              <a:rPr lang="en-US" dirty="0" smtClean="0">
                <a:solidFill>
                  <a:schemeClr val="tx1"/>
                </a:solidFill>
              </a:rPr>
              <a:t>Reversal</a:t>
            </a:r>
          </a:p>
          <a:p>
            <a:pPr lvl="1"/>
            <a:r>
              <a:rPr lang="en-US" dirty="0" smtClean="0"/>
              <a:t>Minimization</a:t>
            </a:r>
          </a:p>
          <a:p>
            <a:pPr lvl="1"/>
            <a:r>
              <a:rPr lang="en-US" dirty="0" smtClean="0">
                <a:solidFill>
                  <a:schemeClr val="tx1"/>
                </a:solidFill>
              </a:rPr>
              <a:t>Acceptance/Adaptation</a:t>
            </a:r>
          </a:p>
          <a:p>
            <a:pPr lvl="1"/>
            <a:r>
              <a:rPr lang="en-US" dirty="0" smtClean="0"/>
              <a:t>Integration</a:t>
            </a:r>
            <a:endParaRPr lang="en-US" dirty="0" smtClean="0">
              <a:solidFill>
                <a:schemeClr val="tx1"/>
              </a:solidFill>
            </a:endParaRPr>
          </a:p>
          <a:p>
            <a:r>
              <a:rPr lang="en-US" dirty="0" smtClean="0"/>
              <a:t>Intercultural Development Inventory</a:t>
            </a:r>
            <a:endParaRPr lang="en-US" dirty="0">
              <a:solidFill>
                <a:schemeClr val="tx1"/>
              </a:solidFill>
            </a:endParaRPr>
          </a:p>
        </p:txBody>
      </p:sp>
    </p:spTree>
    <p:extLst>
      <p:ext uri="{BB962C8B-B14F-4D97-AF65-F5344CB8AC3E}">
        <p14:creationId xmlns:p14="http://schemas.microsoft.com/office/powerpoint/2010/main" val="5448816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4000" b="1" dirty="0" smtClean="0"/>
              <a:t>Global Perspective</a:t>
            </a:r>
            <a:br>
              <a:rPr lang="en-US" sz="4000" b="1" dirty="0" smtClean="0"/>
            </a:br>
            <a:r>
              <a:rPr lang="en-US" sz="2000" b="1" dirty="0" smtClean="0"/>
              <a:t>(</a:t>
            </a:r>
            <a:r>
              <a:rPr lang="en-US" sz="2000" b="1" dirty="0" err="1" smtClean="0"/>
              <a:t>Braskamp</a:t>
            </a:r>
            <a:r>
              <a:rPr lang="en-US" sz="2000" b="1" dirty="0" smtClean="0"/>
              <a:t>, </a:t>
            </a:r>
            <a:r>
              <a:rPr lang="en-US" sz="2000" b="1" dirty="0" err="1" smtClean="0"/>
              <a:t>Braskamp</a:t>
            </a:r>
            <a:r>
              <a:rPr lang="en-US" sz="2000" b="1" dirty="0" smtClean="0"/>
              <a:t> &amp; Merrill, 2010)</a:t>
            </a:r>
            <a:endParaRPr lang="en-US" sz="20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14237643"/>
              </p:ext>
            </p:extLst>
          </p:nvPr>
        </p:nvGraphicFramePr>
        <p:xfrm>
          <a:off x="413102" y="2133846"/>
          <a:ext cx="8229600" cy="280416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pPr algn="ctr"/>
                      <a:r>
                        <a:rPr lang="en-US" sz="3200" dirty="0" smtClean="0"/>
                        <a:t>Dimension</a:t>
                      </a:r>
                      <a:endParaRPr lang="en-US" sz="3200" dirty="0"/>
                    </a:p>
                  </a:txBody>
                  <a:tcPr/>
                </a:tc>
                <a:tc>
                  <a:txBody>
                    <a:bodyPr/>
                    <a:lstStyle/>
                    <a:p>
                      <a:pPr algn="ctr"/>
                      <a:r>
                        <a:rPr lang="en-US" sz="3200" dirty="0" smtClean="0"/>
                        <a:t>Development</a:t>
                      </a:r>
                      <a:endParaRPr lang="en-US" sz="3200" dirty="0"/>
                    </a:p>
                  </a:txBody>
                  <a:tcPr/>
                </a:tc>
                <a:tc>
                  <a:txBody>
                    <a:bodyPr/>
                    <a:lstStyle/>
                    <a:p>
                      <a:pPr algn="ctr"/>
                      <a:r>
                        <a:rPr lang="en-US" sz="3200" dirty="0" smtClean="0"/>
                        <a:t>Acquisition</a:t>
                      </a:r>
                      <a:endParaRPr lang="en-US" sz="3200" dirty="0"/>
                    </a:p>
                  </a:txBody>
                  <a:tcPr/>
                </a:tc>
              </a:tr>
              <a:tr h="370840">
                <a:tc>
                  <a:txBody>
                    <a:bodyPr/>
                    <a:lstStyle/>
                    <a:p>
                      <a:pPr algn="ctr"/>
                      <a:r>
                        <a:rPr lang="en-US" sz="3200" b="1" dirty="0" smtClean="0">
                          <a:solidFill>
                            <a:schemeClr val="bg1"/>
                          </a:solidFill>
                        </a:rPr>
                        <a:t>Cognitive</a:t>
                      </a:r>
                      <a:endParaRPr lang="en-US" sz="3200" b="1" dirty="0">
                        <a:solidFill>
                          <a:schemeClr val="bg1"/>
                        </a:solidFill>
                      </a:endParaRPr>
                    </a:p>
                  </a:txBody>
                  <a:tcPr>
                    <a:solidFill>
                      <a:schemeClr val="accent1">
                        <a:lumMod val="60000"/>
                        <a:lumOff val="40000"/>
                      </a:schemeClr>
                    </a:solidFill>
                  </a:tcPr>
                </a:tc>
                <a:tc>
                  <a:txBody>
                    <a:bodyPr/>
                    <a:lstStyle/>
                    <a:p>
                      <a:pPr algn="ctr"/>
                      <a:r>
                        <a:rPr lang="en-US" sz="3200" dirty="0" smtClean="0"/>
                        <a:t>Knowing</a:t>
                      </a:r>
                      <a:endParaRPr lang="en-US" sz="3200" dirty="0"/>
                    </a:p>
                  </a:txBody>
                  <a:tcPr/>
                </a:tc>
                <a:tc>
                  <a:txBody>
                    <a:bodyPr/>
                    <a:lstStyle/>
                    <a:p>
                      <a:pPr algn="ctr"/>
                      <a:r>
                        <a:rPr lang="en-US" sz="3200" dirty="0" smtClean="0"/>
                        <a:t>Knowledge</a:t>
                      </a:r>
                      <a:endParaRPr lang="en-US" sz="3200" dirty="0"/>
                    </a:p>
                  </a:txBody>
                  <a:tcPr/>
                </a:tc>
              </a:tr>
              <a:tr h="370840">
                <a:tc>
                  <a:txBody>
                    <a:bodyPr/>
                    <a:lstStyle/>
                    <a:p>
                      <a:pPr algn="ctr"/>
                      <a:r>
                        <a:rPr lang="en-US" sz="3200" b="1" dirty="0" smtClean="0">
                          <a:solidFill>
                            <a:schemeClr val="bg1"/>
                          </a:solidFill>
                        </a:rPr>
                        <a:t>Intrapersonal</a:t>
                      </a:r>
                      <a:endParaRPr lang="en-US" sz="3200" b="1" dirty="0">
                        <a:solidFill>
                          <a:schemeClr val="bg1"/>
                        </a:solidFill>
                      </a:endParaRPr>
                    </a:p>
                  </a:txBody>
                  <a:tcPr>
                    <a:solidFill>
                      <a:schemeClr val="accent1">
                        <a:lumMod val="60000"/>
                        <a:lumOff val="40000"/>
                      </a:schemeClr>
                    </a:solidFill>
                  </a:tcPr>
                </a:tc>
                <a:tc>
                  <a:txBody>
                    <a:bodyPr/>
                    <a:lstStyle/>
                    <a:p>
                      <a:pPr algn="ctr"/>
                      <a:r>
                        <a:rPr lang="en-US" sz="3200" dirty="0" smtClean="0"/>
                        <a:t>Identity</a:t>
                      </a:r>
                      <a:endParaRPr lang="en-US" sz="3200" dirty="0"/>
                    </a:p>
                  </a:txBody>
                  <a:tcPr/>
                </a:tc>
                <a:tc>
                  <a:txBody>
                    <a:bodyPr/>
                    <a:lstStyle/>
                    <a:p>
                      <a:pPr algn="ctr"/>
                      <a:r>
                        <a:rPr lang="en-US" sz="3200" dirty="0" smtClean="0"/>
                        <a:t>Affect</a:t>
                      </a:r>
                      <a:endParaRPr lang="en-US" sz="3200" dirty="0"/>
                    </a:p>
                  </a:txBody>
                  <a:tcPr/>
                </a:tc>
              </a:tr>
              <a:tr h="370840">
                <a:tc>
                  <a:txBody>
                    <a:bodyPr/>
                    <a:lstStyle/>
                    <a:p>
                      <a:pPr algn="ctr"/>
                      <a:r>
                        <a:rPr lang="en-US" sz="3200" b="1" dirty="0" smtClean="0">
                          <a:solidFill>
                            <a:schemeClr val="bg1"/>
                          </a:solidFill>
                        </a:rPr>
                        <a:t>Interpersonal</a:t>
                      </a:r>
                      <a:endParaRPr lang="en-US" sz="3200" b="1" dirty="0">
                        <a:solidFill>
                          <a:schemeClr val="bg1"/>
                        </a:solidFill>
                      </a:endParaRPr>
                    </a:p>
                  </a:txBody>
                  <a:tcPr>
                    <a:solidFill>
                      <a:schemeClr val="accent1">
                        <a:lumMod val="60000"/>
                        <a:lumOff val="40000"/>
                      </a:schemeClr>
                    </a:solidFill>
                  </a:tcPr>
                </a:tc>
                <a:tc>
                  <a:txBody>
                    <a:bodyPr/>
                    <a:lstStyle/>
                    <a:p>
                      <a:pPr algn="ctr"/>
                      <a:r>
                        <a:rPr lang="en-US" sz="3200" dirty="0" smtClean="0"/>
                        <a:t>Social Responsibility</a:t>
                      </a:r>
                      <a:endParaRPr lang="en-US" sz="3200" dirty="0"/>
                    </a:p>
                  </a:txBody>
                  <a:tcPr/>
                </a:tc>
                <a:tc>
                  <a:txBody>
                    <a:bodyPr/>
                    <a:lstStyle/>
                    <a:p>
                      <a:pPr algn="ctr"/>
                      <a:r>
                        <a:rPr lang="en-US" sz="3200" dirty="0" smtClean="0"/>
                        <a:t>Social Interactions</a:t>
                      </a:r>
                      <a:endParaRPr lang="en-US" sz="3200" dirty="0"/>
                    </a:p>
                  </a:txBody>
                  <a:tcPr/>
                </a:tc>
              </a:tr>
            </a:tbl>
          </a:graphicData>
        </a:graphic>
      </p:graphicFrame>
    </p:spTree>
    <p:extLst>
      <p:ext uri="{BB962C8B-B14F-4D97-AF65-F5344CB8AC3E}">
        <p14:creationId xmlns:p14="http://schemas.microsoft.com/office/powerpoint/2010/main" val="27257605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4000" b="1" dirty="0" smtClean="0"/>
              <a:t>Global Citizenship</a:t>
            </a:r>
            <a:br>
              <a:rPr lang="en-US" sz="4000" b="1" dirty="0" smtClean="0"/>
            </a:br>
            <a:r>
              <a:rPr lang="en-US" sz="2000" b="1" dirty="0" smtClean="0"/>
              <a:t>(</a:t>
            </a:r>
            <a:r>
              <a:rPr lang="en-US" sz="2000" b="1" dirty="0" err="1" smtClean="0"/>
              <a:t>Morais</a:t>
            </a:r>
            <a:r>
              <a:rPr lang="en-US" sz="2000" b="1" dirty="0" smtClean="0"/>
              <a:t> &amp; Ogden, 2010)</a:t>
            </a:r>
            <a:endParaRPr lang="en-US" sz="20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2395063"/>
              </p:ext>
            </p:extLst>
          </p:nvPr>
        </p:nvGraphicFramePr>
        <p:xfrm>
          <a:off x="457200" y="1524000"/>
          <a:ext cx="8229600" cy="5105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724966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4000" b="1" dirty="0" smtClean="0"/>
              <a:t>Transformative Learning</a:t>
            </a:r>
            <a:br>
              <a:rPr lang="en-US" sz="4000" b="1" dirty="0" smtClean="0"/>
            </a:br>
            <a:r>
              <a:rPr lang="en-US" sz="2000" b="1" dirty="0" smtClean="0"/>
              <a:t>(</a:t>
            </a:r>
            <a:r>
              <a:rPr lang="en-US" sz="2000" b="1" dirty="0" err="1" smtClean="0"/>
              <a:t>Mezirow</a:t>
            </a:r>
            <a:r>
              <a:rPr lang="en-US" sz="2000" b="1" dirty="0" smtClean="0"/>
              <a:t>, 1991, 1997, 2000)</a:t>
            </a:r>
            <a:endParaRPr lang="en-US" sz="2000" b="1" dirty="0"/>
          </a:p>
        </p:txBody>
      </p:sp>
      <p:sp>
        <p:nvSpPr>
          <p:cNvPr id="3" name="Subtitle 2"/>
          <p:cNvSpPr>
            <a:spLocks noGrp="1"/>
          </p:cNvSpPr>
          <p:nvPr>
            <p:ph idx="1"/>
          </p:nvPr>
        </p:nvSpPr>
        <p:spPr>
          <a:xfrm>
            <a:off x="457200" y="1524000"/>
            <a:ext cx="8229600" cy="4953000"/>
          </a:xfrm>
        </p:spPr>
        <p:txBody>
          <a:bodyPr>
            <a:normAutofit fontScale="85000" lnSpcReduction="20000"/>
          </a:bodyPr>
          <a:lstStyle/>
          <a:p>
            <a:r>
              <a:rPr lang="en-US" dirty="0" smtClean="0"/>
              <a:t>The </a:t>
            </a:r>
            <a:r>
              <a:rPr lang="en-US" dirty="0"/>
              <a:t>way in which educational experiences can change the lens through which individuals make meaning of the world – their frames of </a:t>
            </a:r>
            <a:r>
              <a:rPr lang="en-US" dirty="0" smtClean="0"/>
              <a:t>reference</a:t>
            </a:r>
          </a:p>
          <a:p>
            <a:r>
              <a:rPr lang="en-US" dirty="0" smtClean="0"/>
              <a:t>In </a:t>
            </a:r>
            <a:r>
              <a:rPr lang="en-US" dirty="0"/>
              <a:t>order to transform our frames of reference, we must experience something that we cannot interpret using our current frames (what </a:t>
            </a:r>
            <a:r>
              <a:rPr lang="en-US" dirty="0" err="1"/>
              <a:t>Mezirow</a:t>
            </a:r>
            <a:r>
              <a:rPr lang="en-US" dirty="0"/>
              <a:t>, 1991, referred to as a “disorienting dilemma</a:t>
            </a:r>
            <a:r>
              <a:rPr lang="en-US" dirty="0" smtClean="0"/>
              <a:t>”).</a:t>
            </a:r>
          </a:p>
          <a:p>
            <a:r>
              <a:rPr lang="en-US" dirty="0"/>
              <a:t>The process of changing these frames is not easy, as “we have a strong tendency to reject ideas that fail to fit our preconceptions, labeling those ideas as unworthy of consideration – aberrations, nonsense, irrelevant, weird, or mistaken” (</a:t>
            </a:r>
            <a:r>
              <a:rPr lang="en-US" dirty="0" err="1"/>
              <a:t>Mezirow</a:t>
            </a:r>
            <a:r>
              <a:rPr lang="en-US" dirty="0"/>
              <a:t>, 1997, p. 5). </a:t>
            </a:r>
          </a:p>
          <a:p>
            <a:r>
              <a:rPr lang="en-US" b="1" dirty="0" smtClean="0"/>
              <a:t>See Kiely (2004, 2005) and Jones et al. (2012) for application to GSL</a:t>
            </a:r>
            <a:endParaRPr lang="en-US" b="1" dirty="0">
              <a:solidFill>
                <a:schemeClr val="tx1"/>
              </a:solidFill>
            </a:endParaRPr>
          </a:p>
        </p:txBody>
      </p:sp>
    </p:spTree>
    <p:extLst>
      <p:ext uri="{BB962C8B-B14F-4D97-AF65-F5344CB8AC3E}">
        <p14:creationId xmlns:p14="http://schemas.microsoft.com/office/powerpoint/2010/main" val="41591660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4000" b="1" dirty="0" smtClean="0"/>
              <a:t>Other Student Outcomes</a:t>
            </a:r>
            <a:endParaRPr lang="en-US" sz="4000" b="1" dirty="0"/>
          </a:p>
        </p:txBody>
      </p:sp>
      <p:sp>
        <p:nvSpPr>
          <p:cNvPr id="3" name="Subtitle 2"/>
          <p:cNvSpPr>
            <a:spLocks noGrp="1"/>
          </p:cNvSpPr>
          <p:nvPr>
            <p:ph idx="1"/>
          </p:nvPr>
        </p:nvSpPr>
        <p:spPr>
          <a:xfrm>
            <a:off x="457200" y="1524000"/>
            <a:ext cx="8229600" cy="4602163"/>
          </a:xfrm>
        </p:spPr>
        <p:txBody>
          <a:bodyPr>
            <a:normAutofit/>
          </a:bodyPr>
          <a:lstStyle/>
          <a:p>
            <a:r>
              <a:rPr lang="en-US" dirty="0" smtClean="0">
                <a:solidFill>
                  <a:schemeClr val="tx1"/>
                </a:solidFill>
              </a:rPr>
              <a:t>Behavior/intentions </a:t>
            </a:r>
          </a:p>
          <a:p>
            <a:r>
              <a:rPr lang="en-US" dirty="0" smtClean="0"/>
              <a:t>Diversity-related outcomes</a:t>
            </a:r>
          </a:p>
          <a:p>
            <a:r>
              <a:rPr lang="en-US" dirty="0" smtClean="0">
                <a:solidFill>
                  <a:schemeClr val="tx1"/>
                </a:solidFill>
              </a:rPr>
              <a:t>Academic learning</a:t>
            </a:r>
          </a:p>
          <a:p>
            <a:r>
              <a:rPr lang="en-US" dirty="0" smtClean="0"/>
              <a:t>Career development</a:t>
            </a:r>
          </a:p>
          <a:p>
            <a:r>
              <a:rPr lang="en-US" dirty="0" smtClean="0">
                <a:solidFill>
                  <a:schemeClr val="tx1"/>
                </a:solidFill>
              </a:rPr>
              <a:t>MANY other possibilities!</a:t>
            </a:r>
            <a:endParaRPr lang="en-US" dirty="0">
              <a:solidFill>
                <a:schemeClr val="tx1"/>
              </a:solidFill>
            </a:endParaRPr>
          </a:p>
        </p:txBody>
      </p:sp>
    </p:spTree>
    <p:extLst>
      <p:ext uri="{BB962C8B-B14F-4D97-AF65-F5344CB8AC3E}">
        <p14:creationId xmlns:p14="http://schemas.microsoft.com/office/powerpoint/2010/main" val="39930497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4000" b="1" dirty="0" smtClean="0"/>
              <a:t>Program Factors</a:t>
            </a:r>
            <a:endParaRPr lang="en-US" sz="4000" b="1" dirty="0"/>
          </a:p>
        </p:txBody>
      </p:sp>
      <p:sp>
        <p:nvSpPr>
          <p:cNvPr id="3" name="Subtitle 2"/>
          <p:cNvSpPr>
            <a:spLocks noGrp="1"/>
          </p:cNvSpPr>
          <p:nvPr>
            <p:ph idx="1"/>
          </p:nvPr>
        </p:nvSpPr>
        <p:spPr>
          <a:xfrm>
            <a:off x="457200" y="1524000"/>
            <a:ext cx="8229600" cy="4602163"/>
          </a:xfrm>
        </p:spPr>
        <p:txBody>
          <a:bodyPr>
            <a:normAutofit/>
          </a:bodyPr>
          <a:lstStyle/>
          <a:p>
            <a:r>
              <a:rPr lang="en-US" dirty="0" smtClean="0">
                <a:solidFill>
                  <a:schemeClr val="tx1"/>
                </a:solidFill>
              </a:rPr>
              <a:t>Placement quality</a:t>
            </a:r>
          </a:p>
          <a:p>
            <a:r>
              <a:rPr lang="en-US" dirty="0" smtClean="0"/>
              <a:t>Engagement with the “other”</a:t>
            </a:r>
          </a:p>
          <a:p>
            <a:r>
              <a:rPr lang="en-US" dirty="0" smtClean="0">
                <a:solidFill>
                  <a:schemeClr val="tx1"/>
                </a:solidFill>
              </a:rPr>
              <a:t>Connection to social issues</a:t>
            </a:r>
          </a:p>
          <a:p>
            <a:r>
              <a:rPr lang="en-US" dirty="0" smtClean="0"/>
              <a:t>Reflection (discussion and written)</a:t>
            </a:r>
          </a:p>
          <a:p>
            <a:r>
              <a:rPr lang="en-US" dirty="0" smtClean="0">
                <a:solidFill>
                  <a:schemeClr val="tx1"/>
                </a:solidFill>
              </a:rPr>
              <a:t>Program intensity</a:t>
            </a:r>
          </a:p>
          <a:p>
            <a:r>
              <a:rPr lang="en-US" dirty="0" smtClean="0"/>
              <a:t>Orientation and training</a:t>
            </a:r>
          </a:p>
          <a:p>
            <a:r>
              <a:rPr lang="en-US" dirty="0" smtClean="0">
                <a:solidFill>
                  <a:schemeClr val="tx1"/>
                </a:solidFill>
              </a:rPr>
              <a:t>Reorientation</a:t>
            </a:r>
          </a:p>
        </p:txBody>
      </p:sp>
    </p:spTree>
    <p:extLst>
      <p:ext uri="{BB962C8B-B14F-4D97-AF65-F5344CB8AC3E}">
        <p14:creationId xmlns:p14="http://schemas.microsoft.com/office/powerpoint/2010/main" val="2490849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4000" b="1" dirty="0" smtClean="0"/>
              <a:t>Gaps</a:t>
            </a:r>
            <a:endParaRPr lang="en-US" sz="4000" b="1" dirty="0"/>
          </a:p>
        </p:txBody>
      </p:sp>
      <p:sp>
        <p:nvSpPr>
          <p:cNvPr id="3" name="Subtitle 2"/>
          <p:cNvSpPr>
            <a:spLocks noGrp="1"/>
          </p:cNvSpPr>
          <p:nvPr>
            <p:ph idx="1"/>
          </p:nvPr>
        </p:nvSpPr>
        <p:spPr>
          <a:xfrm>
            <a:off x="457200" y="1524000"/>
            <a:ext cx="8229600" cy="4602163"/>
          </a:xfrm>
        </p:spPr>
        <p:txBody>
          <a:bodyPr>
            <a:normAutofit/>
          </a:bodyPr>
          <a:lstStyle/>
          <a:p>
            <a:r>
              <a:rPr lang="en-US" dirty="0" smtClean="0"/>
              <a:t>Large-scale, generalizable data</a:t>
            </a:r>
          </a:p>
          <a:p>
            <a:r>
              <a:rPr lang="en-US" dirty="0" smtClean="0"/>
              <a:t>Grounded theory specifically on GSL</a:t>
            </a:r>
          </a:p>
          <a:p>
            <a:r>
              <a:rPr lang="en-US" dirty="0" smtClean="0">
                <a:solidFill>
                  <a:schemeClr val="tx1"/>
                </a:solidFill>
              </a:rPr>
              <a:t>Longitudinal research</a:t>
            </a:r>
          </a:p>
          <a:p>
            <a:r>
              <a:rPr lang="en-US" i="1" dirty="0" smtClean="0"/>
              <a:t>Published</a:t>
            </a:r>
            <a:r>
              <a:rPr lang="en-US" dirty="0" smtClean="0"/>
              <a:t> work (too many languishing dissertations)</a:t>
            </a:r>
          </a:p>
          <a:p>
            <a:r>
              <a:rPr lang="en-US" dirty="0" smtClean="0"/>
              <a:t>Analysis of program factors related to outcomes</a:t>
            </a:r>
            <a:endParaRPr lang="en-US" dirty="0">
              <a:solidFill>
                <a:schemeClr val="tx1"/>
              </a:solidFill>
            </a:endParaRPr>
          </a:p>
        </p:txBody>
      </p:sp>
    </p:spTree>
    <p:extLst>
      <p:ext uri="{BB962C8B-B14F-4D97-AF65-F5344CB8AC3E}">
        <p14:creationId xmlns:p14="http://schemas.microsoft.com/office/powerpoint/2010/main" val="8881433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3100" b="1" dirty="0" smtClean="0"/>
              <a:t>Exercise</a:t>
            </a:r>
            <a:endParaRPr lang="en-US" sz="31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72650467"/>
              </p:ext>
            </p:extLst>
          </p:nvPr>
        </p:nvGraphicFramePr>
        <p:xfrm>
          <a:off x="914400" y="1600200"/>
          <a:ext cx="7543800" cy="5423054"/>
        </p:xfrm>
        <a:graphic>
          <a:graphicData uri="http://schemas.openxmlformats.org/drawingml/2006/table">
            <a:tbl>
              <a:tblPr firstRow="1" firstCol="1" bandRow="1" bandCol="1"/>
              <a:tblGrid>
                <a:gridCol w="3106270"/>
                <a:gridCol w="2286000"/>
                <a:gridCol w="2151530"/>
              </a:tblGrid>
              <a:tr h="157768">
                <a:tc>
                  <a:txBody>
                    <a:bodyPr/>
                    <a:lstStyle/>
                    <a:p>
                      <a:pPr marL="0" marR="0">
                        <a:spcBef>
                          <a:spcPts val="0"/>
                        </a:spcBef>
                        <a:spcAft>
                          <a:spcPts val="0"/>
                        </a:spcAft>
                      </a:pPr>
                      <a:r>
                        <a:rPr lang="en-US" sz="1800" dirty="0">
                          <a:effectLst/>
                          <a:latin typeface="Cambria"/>
                          <a:ea typeface="Cambria"/>
                          <a:cs typeface="Times New Roman"/>
                        </a:rPr>
                        <a:t>Learning Outcomes</a:t>
                      </a:r>
                    </a:p>
                  </a:txBody>
                  <a:tcPr marL="50079" marR="500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marL="0" marR="0">
                        <a:spcBef>
                          <a:spcPts val="0"/>
                        </a:spcBef>
                        <a:spcAft>
                          <a:spcPts val="0"/>
                        </a:spcAft>
                      </a:pPr>
                      <a:r>
                        <a:rPr lang="en-US" sz="1800">
                          <a:effectLst/>
                          <a:latin typeface="Cambria"/>
                          <a:ea typeface="Cambria"/>
                          <a:cs typeface="Times New Roman"/>
                        </a:rPr>
                        <a:t>Methods</a:t>
                      </a:r>
                    </a:p>
                  </a:txBody>
                  <a:tcPr marL="50079" marR="500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marL="0" marR="0">
                        <a:spcBef>
                          <a:spcPts val="0"/>
                        </a:spcBef>
                        <a:spcAft>
                          <a:spcPts val="0"/>
                        </a:spcAft>
                      </a:pPr>
                      <a:r>
                        <a:rPr lang="en-US" sz="1800" dirty="0">
                          <a:effectLst/>
                          <a:latin typeface="Cambria"/>
                          <a:ea typeface="Cambria"/>
                          <a:cs typeface="Times New Roman"/>
                        </a:rPr>
                        <a:t>Assessment</a:t>
                      </a:r>
                    </a:p>
                  </a:txBody>
                  <a:tcPr marL="50079" marR="500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r>
              <a:tr h="881653">
                <a:tc>
                  <a:txBody>
                    <a:bodyPr/>
                    <a:lstStyle/>
                    <a:p>
                      <a:pPr marL="0" marR="0">
                        <a:spcBef>
                          <a:spcPts val="0"/>
                        </a:spcBef>
                        <a:spcAft>
                          <a:spcPts val="0"/>
                        </a:spcAft>
                      </a:pPr>
                      <a:r>
                        <a:rPr lang="en-US" sz="1800">
                          <a:effectLst/>
                          <a:latin typeface="Cambria"/>
                          <a:ea typeface="Cambria"/>
                          <a:cs typeface="Times New Roman"/>
                        </a:rPr>
                        <a:t>Upon completion of this course students will be able to:</a:t>
                      </a:r>
                    </a:p>
                    <a:p>
                      <a:pPr marL="0" marR="0">
                        <a:spcBef>
                          <a:spcPts val="0"/>
                        </a:spcBef>
                        <a:spcAft>
                          <a:spcPts val="0"/>
                        </a:spcAft>
                      </a:pPr>
                      <a:r>
                        <a:rPr lang="en-US" sz="1800">
                          <a:effectLst/>
                          <a:latin typeface="Cambria"/>
                          <a:ea typeface="Cambria"/>
                          <a:cs typeface="Times New Roman"/>
                        </a:rPr>
                        <a:t> </a:t>
                      </a:r>
                    </a:p>
                    <a:p>
                      <a:pPr marL="0" marR="0">
                        <a:spcBef>
                          <a:spcPts val="0"/>
                        </a:spcBef>
                        <a:spcAft>
                          <a:spcPts val="0"/>
                        </a:spcAft>
                      </a:pPr>
                      <a:r>
                        <a:rPr lang="en-US" sz="1800">
                          <a:effectLst/>
                          <a:latin typeface="Cambria"/>
                          <a:ea typeface="Cambria"/>
                          <a:cs typeface="Times New Roman"/>
                        </a:rPr>
                        <a:t> </a:t>
                      </a:r>
                    </a:p>
                    <a:p>
                      <a:pPr marL="0" marR="0">
                        <a:spcBef>
                          <a:spcPts val="0"/>
                        </a:spcBef>
                        <a:spcAft>
                          <a:spcPts val="0"/>
                        </a:spcAft>
                      </a:pPr>
                      <a:r>
                        <a:rPr lang="en-US" sz="1800">
                          <a:effectLst/>
                          <a:latin typeface="Cambria"/>
                          <a:ea typeface="Cambria"/>
                          <a:cs typeface="Times New Roman"/>
                        </a:rPr>
                        <a:t> </a:t>
                      </a:r>
                    </a:p>
                  </a:txBody>
                  <a:tcPr marL="50079" marR="500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marL="0" marR="0">
                        <a:spcBef>
                          <a:spcPts val="0"/>
                        </a:spcBef>
                        <a:spcAft>
                          <a:spcPts val="0"/>
                        </a:spcAft>
                      </a:pPr>
                      <a:r>
                        <a:rPr lang="en-US" sz="1800">
                          <a:effectLst/>
                          <a:latin typeface="Cambria"/>
                          <a:ea typeface="Cambria"/>
                          <a:cs typeface="Times New Roman"/>
                        </a:rPr>
                        <a:t>What instructional strategies will foster this outcome:</a:t>
                      </a:r>
                    </a:p>
                    <a:p>
                      <a:pPr marL="0" marR="0">
                        <a:spcBef>
                          <a:spcPts val="0"/>
                        </a:spcBef>
                        <a:spcAft>
                          <a:spcPts val="0"/>
                        </a:spcAft>
                      </a:pPr>
                      <a:r>
                        <a:rPr lang="en-US" sz="1800">
                          <a:effectLst/>
                          <a:latin typeface="Cambria"/>
                          <a:ea typeface="Cambria"/>
                          <a:cs typeface="Times New Roman"/>
                        </a:rPr>
                        <a:t> </a:t>
                      </a:r>
                    </a:p>
                    <a:p>
                      <a:pPr marL="0" marR="0">
                        <a:spcBef>
                          <a:spcPts val="0"/>
                        </a:spcBef>
                        <a:spcAft>
                          <a:spcPts val="0"/>
                        </a:spcAft>
                      </a:pPr>
                      <a:r>
                        <a:rPr lang="en-US" sz="1800">
                          <a:effectLst/>
                          <a:latin typeface="Cambria"/>
                          <a:ea typeface="Cambria"/>
                          <a:cs typeface="Times New Roman"/>
                        </a:rPr>
                        <a:t> </a:t>
                      </a:r>
                    </a:p>
                  </a:txBody>
                  <a:tcPr marL="50079" marR="500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marL="0" marR="0">
                        <a:spcBef>
                          <a:spcPts val="0"/>
                        </a:spcBef>
                        <a:spcAft>
                          <a:spcPts val="0"/>
                        </a:spcAft>
                      </a:pPr>
                      <a:r>
                        <a:rPr lang="en-US" sz="1800" dirty="0">
                          <a:effectLst/>
                          <a:latin typeface="Cambria"/>
                          <a:ea typeface="Cambria"/>
                          <a:cs typeface="Times New Roman"/>
                        </a:rPr>
                        <a:t>What evidence or (in)direct measures do I plan to use to assess the achievement of this learning outcome?</a:t>
                      </a:r>
                    </a:p>
                  </a:txBody>
                  <a:tcPr marL="50079" marR="500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r>
              <a:tr h="1262148">
                <a:tc>
                  <a:txBody>
                    <a:bodyPr/>
                    <a:lstStyle/>
                    <a:p>
                      <a:pPr marL="0" marR="0">
                        <a:spcBef>
                          <a:spcPts val="0"/>
                        </a:spcBef>
                        <a:spcAft>
                          <a:spcPts val="0"/>
                        </a:spcAft>
                      </a:pPr>
                      <a:r>
                        <a:rPr lang="en-US" sz="900" dirty="0">
                          <a:effectLst/>
                          <a:latin typeface="Cambria"/>
                          <a:ea typeface="Cambria"/>
                          <a:cs typeface="Times New Roman"/>
                        </a:rPr>
                        <a:t>1)</a:t>
                      </a:r>
                    </a:p>
                    <a:p>
                      <a:pPr marL="0" marR="0">
                        <a:spcBef>
                          <a:spcPts val="0"/>
                        </a:spcBef>
                        <a:spcAft>
                          <a:spcPts val="0"/>
                        </a:spcAft>
                      </a:pPr>
                      <a:r>
                        <a:rPr lang="en-US" sz="900" dirty="0">
                          <a:effectLst/>
                          <a:latin typeface="Cambria"/>
                          <a:ea typeface="Cambria"/>
                          <a:cs typeface="Times New Roman"/>
                        </a:rPr>
                        <a:t> </a:t>
                      </a:r>
                    </a:p>
                  </a:txBody>
                  <a:tcPr marL="50079" marR="500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txBody>
                  <a:tcPr marL="50079" marR="500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txBody>
                  <a:tcPr marL="50079" marR="500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93931">
                <a:tc>
                  <a:txBody>
                    <a:bodyPr/>
                    <a:lstStyle/>
                    <a:p>
                      <a:pPr marL="0" marR="0">
                        <a:spcBef>
                          <a:spcPts val="0"/>
                        </a:spcBef>
                        <a:spcAft>
                          <a:spcPts val="0"/>
                        </a:spcAft>
                      </a:pPr>
                      <a:r>
                        <a:rPr lang="en-US" sz="900">
                          <a:effectLst/>
                          <a:latin typeface="Cambria"/>
                          <a:ea typeface="Cambria"/>
                          <a:cs typeface="Times New Roman"/>
                        </a:rPr>
                        <a:t>2)</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txBody>
                  <a:tcPr marL="50079" marR="500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txBody>
                  <a:tcPr marL="50079" marR="500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effectLst/>
                          <a:latin typeface="Cambria"/>
                          <a:ea typeface="Cambria"/>
                          <a:cs typeface="Times New Roman"/>
                        </a:rPr>
                        <a:t> </a:t>
                      </a:r>
                    </a:p>
                  </a:txBody>
                  <a:tcPr marL="50079" marR="500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46735">
                <a:tc>
                  <a:txBody>
                    <a:bodyPr/>
                    <a:lstStyle/>
                    <a:p>
                      <a:pPr marL="0" marR="0">
                        <a:spcBef>
                          <a:spcPts val="0"/>
                        </a:spcBef>
                        <a:spcAft>
                          <a:spcPts val="0"/>
                        </a:spcAft>
                      </a:pPr>
                      <a:r>
                        <a:rPr lang="en-US" sz="900">
                          <a:effectLst/>
                          <a:latin typeface="Cambria"/>
                          <a:ea typeface="Cambria"/>
                          <a:cs typeface="Times New Roman"/>
                        </a:rPr>
                        <a:t>3)</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txBody>
                  <a:tcPr marL="50079" marR="500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p>
                      <a:pPr marL="0" marR="0">
                        <a:spcBef>
                          <a:spcPts val="0"/>
                        </a:spcBef>
                        <a:spcAft>
                          <a:spcPts val="0"/>
                        </a:spcAft>
                      </a:pPr>
                      <a:r>
                        <a:rPr lang="en-US" sz="900">
                          <a:effectLst/>
                          <a:latin typeface="Cambria"/>
                          <a:ea typeface="Cambria"/>
                          <a:cs typeface="Times New Roman"/>
                        </a:rPr>
                        <a:t> </a:t>
                      </a:r>
                    </a:p>
                  </a:txBody>
                  <a:tcPr marL="50079" marR="500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effectLst/>
                          <a:latin typeface="Cambria"/>
                          <a:ea typeface="Cambria"/>
                          <a:cs typeface="Times New Roman"/>
                        </a:rPr>
                        <a:t> </a:t>
                      </a:r>
                    </a:p>
                  </a:txBody>
                  <a:tcPr marL="50079" marR="500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204966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0"/>
            <a:ext cx="8229600" cy="1981200"/>
          </a:xfrm>
        </p:spPr>
        <p:txBody>
          <a:bodyPr>
            <a:normAutofit/>
          </a:bodyPr>
          <a:lstStyle/>
          <a:p>
            <a:r>
              <a:rPr lang="en-US" dirty="0" smtClean="0"/>
              <a:t>How do you define GSL/ISL?</a:t>
            </a:r>
            <a:endParaRPr lang="en-US" dirty="0"/>
          </a:p>
        </p:txBody>
      </p:sp>
    </p:spTree>
    <p:extLst>
      <p:ext uri="{BB962C8B-B14F-4D97-AF65-F5344CB8AC3E}">
        <p14:creationId xmlns:p14="http://schemas.microsoft.com/office/powerpoint/2010/main" val="1557028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3100" b="1" dirty="0" smtClean="0"/>
              <a:t>Faculty Experience</a:t>
            </a:r>
            <a:endParaRPr lang="en-US" sz="3100" b="1" dirty="0"/>
          </a:p>
        </p:txBody>
      </p:sp>
      <p:sp>
        <p:nvSpPr>
          <p:cNvPr id="3" name="Subtitle 2"/>
          <p:cNvSpPr>
            <a:spLocks noGrp="1"/>
          </p:cNvSpPr>
          <p:nvPr>
            <p:ph idx="1"/>
          </p:nvPr>
        </p:nvSpPr>
        <p:spPr>
          <a:xfrm>
            <a:off x="457200" y="2209800"/>
            <a:ext cx="8229600" cy="3916363"/>
          </a:xfrm>
        </p:spPr>
        <p:txBody>
          <a:bodyPr>
            <a:normAutofit/>
          </a:bodyPr>
          <a:lstStyle/>
          <a:p>
            <a:endParaRPr lang="en-US" b="1" dirty="0">
              <a:solidFill>
                <a:schemeClr val="tx1"/>
              </a:solidFill>
            </a:endParaRPr>
          </a:p>
        </p:txBody>
      </p:sp>
    </p:spTree>
    <p:extLst>
      <p:ext uri="{BB962C8B-B14F-4D97-AF65-F5344CB8AC3E}">
        <p14:creationId xmlns:p14="http://schemas.microsoft.com/office/powerpoint/2010/main" val="11550588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4800" b="1" dirty="0" smtClean="0"/>
              <a:t>GSL and Faculty </a:t>
            </a:r>
            <a:endParaRPr lang="en-US" sz="4800" b="1" dirty="0"/>
          </a:p>
        </p:txBody>
      </p:sp>
      <p:sp>
        <p:nvSpPr>
          <p:cNvPr id="3" name="Subtitle 2"/>
          <p:cNvSpPr>
            <a:spLocks noGrp="1"/>
          </p:cNvSpPr>
          <p:nvPr>
            <p:ph idx="1"/>
          </p:nvPr>
        </p:nvSpPr>
        <p:spPr>
          <a:xfrm>
            <a:off x="-304800" y="1371600"/>
            <a:ext cx="9601200" cy="5029200"/>
          </a:xfrm>
        </p:spPr>
        <p:txBody>
          <a:bodyPr lIns="0" rIns="0">
            <a:normAutofit fontScale="92500" lnSpcReduction="20000"/>
          </a:bodyPr>
          <a:lstStyle/>
          <a:p>
            <a:pPr lvl="2">
              <a:defRPr/>
            </a:pPr>
            <a:r>
              <a:rPr lang="en-US" sz="3600" b="1" dirty="0" smtClean="0"/>
              <a:t>Research </a:t>
            </a:r>
            <a:r>
              <a:rPr lang="en-US" sz="3600" b="1" dirty="0"/>
              <a:t>conducted on or with </a:t>
            </a:r>
            <a:r>
              <a:rPr lang="en-US" sz="3600" b="1" dirty="0" smtClean="0"/>
              <a:t>GSL faculty </a:t>
            </a:r>
            <a:r>
              <a:rPr lang="en-US" sz="3600" b="1" dirty="0"/>
              <a:t>in higher education remains </a:t>
            </a:r>
            <a:r>
              <a:rPr lang="en-US" sz="3600" b="1" dirty="0" smtClean="0"/>
              <a:t>limited </a:t>
            </a:r>
            <a:r>
              <a:rPr lang="en-US" sz="3200" dirty="0" smtClean="0"/>
              <a:t>(</a:t>
            </a:r>
            <a:r>
              <a:rPr lang="en-US" sz="3200" dirty="0"/>
              <a:t>O’Meara, 2010; </a:t>
            </a:r>
            <a:r>
              <a:rPr lang="en-US" sz="3200" dirty="0" err="1"/>
              <a:t>Zlotkowski</a:t>
            </a:r>
            <a:r>
              <a:rPr lang="en-US" sz="3200" dirty="0"/>
              <a:t>, 1998</a:t>
            </a:r>
            <a:r>
              <a:rPr lang="en-US" sz="3200" dirty="0" smtClean="0"/>
              <a:t>).</a:t>
            </a:r>
          </a:p>
          <a:p>
            <a:pPr lvl="2">
              <a:buNone/>
              <a:defRPr/>
            </a:pPr>
            <a:endParaRPr lang="en-US" sz="3600" b="1" dirty="0" smtClean="0"/>
          </a:p>
          <a:p>
            <a:pPr lvl="2">
              <a:defRPr/>
            </a:pPr>
            <a:r>
              <a:rPr lang="en-US" sz="3600" b="1" dirty="0" smtClean="0"/>
              <a:t>Current research focus:</a:t>
            </a:r>
          </a:p>
          <a:p>
            <a:pPr marL="914400" lvl="2" indent="0">
              <a:buNone/>
              <a:defRPr/>
            </a:pPr>
            <a:r>
              <a:rPr lang="en-US" sz="3600" b="1" dirty="0" smtClean="0"/>
              <a:t>	-personal </a:t>
            </a:r>
            <a:r>
              <a:rPr lang="en-US" sz="3600" b="1" dirty="0"/>
              <a:t>motivations and institutional factors </a:t>
            </a:r>
            <a:r>
              <a:rPr lang="en-US" sz="3200" dirty="0"/>
              <a:t>(Hammond, 1994; Frank et al., 2011; Chadwick &amp; </a:t>
            </a:r>
            <a:r>
              <a:rPr lang="en-US" sz="3200" dirty="0" err="1"/>
              <a:t>Pawlowski</a:t>
            </a:r>
            <a:r>
              <a:rPr lang="en-US" sz="3200" dirty="0"/>
              <a:t>, 2007; Welch, </a:t>
            </a:r>
            <a:r>
              <a:rPr lang="en-US" sz="3200" dirty="0" err="1"/>
              <a:t>Liese</a:t>
            </a:r>
            <a:r>
              <a:rPr lang="en-US" sz="3200" dirty="0"/>
              <a:t>, </a:t>
            </a:r>
            <a:r>
              <a:rPr lang="en-US" sz="3200" dirty="0" err="1"/>
              <a:t>Bergerson</a:t>
            </a:r>
            <a:r>
              <a:rPr lang="en-US" sz="3200" dirty="0"/>
              <a:t>, &amp; Stephenson, 2011) </a:t>
            </a:r>
            <a:endParaRPr lang="en-US" sz="3600" dirty="0"/>
          </a:p>
          <a:p>
            <a:pPr marL="914400" lvl="2" indent="0">
              <a:buNone/>
              <a:defRPr/>
            </a:pPr>
            <a:r>
              <a:rPr lang="en-US" sz="3600" b="1" dirty="0" smtClean="0"/>
              <a:t>	-the </a:t>
            </a:r>
            <a:r>
              <a:rPr lang="en-US" sz="3600" b="1" dirty="0"/>
              <a:t>language faculty use to describe their practices</a:t>
            </a:r>
            <a:r>
              <a:rPr lang="en-US" sz="3600" dirty="0"/>
              <a:t> </a:t>
            </a:r>
            <a:r>
              <a:rPr lang="en-US" sz="3200" dirty="0"/>
              <a:t>(O’Meara &amp; </a:t>
            </a:r>
            <a:r>
              <a:rPr lang="en-US" sz="3200" dirty="0" err="1"/>
              <a:t>Niehaus</a:t>
            </a:r>
            <a:r>
              <a:rPr lang="en-US" sz="3200" dirty="0"/>
              <a:t>, 2009</a:t>
            </a:r>
            <a:r>
              <a:rPr lang="en-US" sz="3200" dirty="0" smtClean="0"/>
              <a:t>) </a:t>
            </a:r>
          </a:p>
          <a:p>
            <a:pPr lvl="2">
              <a:buFont typeface="Wingdings" pitchFamily="2" charset="2"/>
              <a:buChar char="v"/>
              <a:defRPr/>
            </a:pPr>
            <a:endParaRPr lang="en-US" sz="3600" dirty="0"/>
          </a:p>
        </p:txBody>
      </p:sp>
    </p:spTree>
    <p:extLst>
      <p:ext uri="{BB962C8B-B14F-4D97-AF65-F5344CB8AC3E}">
        <p14:creationId xmlns:p14="http://schemas.microsoft.com/office/powerpoint/2010/main" val="649524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2" dur="500"/>
                                        <p:tgtEl>
                                          <p:spTgt spid="3">
                                            <p:txEl>
                                              <p:pRg st="2" end="2"/>
                                            </p:txEl>
                                          </p:spTgt>
                                        </p:tgtEl>
                                      </p:cBhvr>
                                    </p:animEffect>
                                  </p:childTnLst>
                                </p:cTn>
                              </p:par>
                              <p:par>
                                <p:cTn id="13" presetID="14" presetClass="entr" presetSubtype="1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5" dur="500"/>
                                        <p:tgtEl>
                                          <p:spTgt spid="3">
                                            <p:txEl>
                                              <p:pRg st="3" end="3"/>
                                            </p:txEl>
                                          </p:spTgt>
                                        </p:tgtEl>
                                      </p:cBhvr>
                                    </p:animEffect>
                                  </p:childTnLst>
                                </p:cTn>
                              </p:par>
                              <p:par>
                                <p:cTn id="16" presetID="14" presetClass="entr" presetSubtype="1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4800" b="1" dirty="0" smtClean="0"/>
              <a:t>GSL and Faculty</a:t>
            </a:r>
            <a:endParaRPr lang="en-US" sz="4800" b="1" dirty="0"/>
          </a:p>
        </p:txBody>
      </p:sp>
      <p:sp>
        <p:nvSpPr>
          <p:cNvPr id="3" name="Subtitle 2"/>
          <p:cNvSpPr>
            <a:spLocks noGrp="1"/>
          </p:cNvSpPr>
          <p:nvPr>
            <p:ph idx="1"/>
          </p:nvPr>
        </p:nvSpPr>
        <p:spPr/>
        <p:txBody>
          <a:bodyPr>
            <a:normAutofit/>
          </a:bodyPr>
          <a:lstStyle/>
          <a:p>
            <a:pPr marL="342900" lvl="2" indent="-342900"/>
            <a:r>
              <a:rPr lang="en-US" sz="3600" b="1" dirty="0" smtClean="0"/>
              <a:t>Community needs and impacts are especially neglected in immersive service-learning programming and research </a:t>
            </a:r>
            <a:r>
              <a:rPr lang="en-US" sz="3000" dirty="0" smtClean="0"/>
              <a:t>(Crabtree, 2008; </a:t>
            </a:r>
            <a:r>
              <a:rPr lang="en-US" sz="3000" dirty="0" err="1" smtClean="0"/>
              <a:t>Illich</a:t>
            </a:r>
            <a:r>
              <a:rPr lang="en-US" sz="3000" dirty="0" smtClean="0"/>
              <a:t>, 1990; </a:t>
            </a:r>
            <a:r>
              <a:rPr lang="en-US" sz="3000" dirty="0" err="1" smtClean="0"/>
              <a:t>Prins</a:t>
            </a:r>
            <a:r>
              <a:rPr lang="en-US" sz="3000" dirty="0" smtClean="0"/>
              <a:t> &amp; Webster, 2010; </a:t>
            </a:r>
            <a:r>
              <a:rPr lang="en-US" sz="3000" dirty="0" err="1" smtClean="0"/>
              <a:t>Grusky</a:t>
            </a:r>
            <a:r>
              <a:rPr lang="en-US" sz="3000" dirty="0" smtClean="0"/>
              <a:t>, 2000; Erasmus, 2010; </a:t>
            </a:r>
            <a:r>
              <a:rPr lang="en-US" sz="3000" dirty="0" err="1" smtClean="0"/>
              <a:t>Stoecker</a:t>
            </a:r>
            <a:r>
              <a:rPr lang="en-US" sz="3000" dirty="0" smtClean="0"/>
              <a:t> and Tryon, 2009). </a:t>
            </a:r>
          </a:p>
          <a:p>
            <a:endParaRPr lang="en-US" b="1" dirty="0">
              <a:solidFill>
                <a:schemeClr val="tx1"/>
              </a:solidFill>
            </a:endParaRPr>
          </a:p>
        </p:txBody>
      </p:sp>
    </p:spTree>
    <p:extLst>
      <p:ext uri="{BB962C8B-B14F-4D97-AF65-F5344CB8AC3E}">
        <p14:creationId xmlns:p14="http://schemas.microsoft.com/office/powerpoint/2010/main" val="23721236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4800" b="1" dirty="0" smtClean="0"/>
              <a:t>GSL and Faculty</a:t>
            </a:r>
            <a:endParaRPr lang="en-US" sz="4800" b="1" dirty="0"/>
          </a:p>
        </p:txBody>
      </p:sp>
      <p:sp>
        <p:nvSpPr>
          <p:cNvPr id="3" name="Subtitle 2"/>
          <p:cNvSpPr>
            <a:spLocks noGrp="1"/>
          </p:cNvSpPr>
          <p:nvPr>
            <p:ph idx="1"/>
          </p:nvPr>
        </p:nvSpPr>
        <p:spPr>
          <a:xfrm>
            <a:off x="457200" y="1600200"/>
            <a:ext cx="8229600" cy="4876800"/>
          </a:xfrm>
        </p:spPr>
        <p:txBody>
          <a:bodyPr>
            <a:normAutofit fontScale="92500" lnSpcReduction="10000"/>
          </a:bodyPr>
          <a:lstStyle/>
          <a:p>
            <a:pPr marL="0" indent="0">
              <a:buNone/>
            </a:pPr>
            <a:r>
              <a:rPr lang="en-US" b="1" dirty="0" smtClean="0"/>
              <a:t>Faculty Reflection Sessions</a:t>
            </a:r>
            <a:r>
              <a:rPr lang="en-US" dirty="0" smtClean="0"/>
              <a:t>, 2011-2012</a:t>
            </a:r>
          </a:p>
          <a:p>
            <a:pPr marL="0" indent="0">
              <a:buNone/>
            </a:pPr>
            <a:r>
              <a:rPr lang="en-US" dirty="0" smtClean="0">
                <a:sym typeface="Wingdings" pitchFamily="2" charset="2"/>
              </a:rPr>
              <a:t> Critical</a:t>
            </a:r>
            <a:r>
              <a:rPr lang="en-US" dirty="0" smtClean="0"/>
              <a:t>/participatory study</a:t>
            </a:r>
          </a:p>
          <a:p>
            <a:pPr marL="0" indent="0">
              <a:buNone/>
            </a:pPr>
            <a:r>
              <a:rPr lang="en-US" dirty="0" smtClean="0"/>
              <a:t>How does reflection influence GSL practice? </a:t>
            </a:r>
          </a:p>
          <a:p>
            <a:endParaRPr lang="en-US" u="sng" dirty="0" smtClean="0"/>
          </a:p>
          <a:p>
            <a:r>
              <a:rPr lang="en-US" u="sng" dirty="0" smtClean="0"/>
              <a:t>Faculty identified a need for: </a:t>
            </a:r>
          </a:p>
          <a:p>
            <a:pPr marL="0" indent="0">
              <a:buNone/>
            </a:pPr>
            <a:r>
              <a:rPr lang="en-US" dirty="0" smtClean="0"/>
              <a:t>-training: researcher/teacher/facilitator</a:t>
            </a:r>
          </a:p>
          <a:p>
            <a:pPr marL="0" indent="0">
              <a:buNone/>
            </a:pPr>
            <a:r>
              <a:rPr lang="en-US" dirty="0"/>
              <a:t>-</a:t>
            </a:r>
            <a:r>
              <a:rPr lang="en-US" dirty="0" smtClean="0"/>
              <a:t>connections with other GSL faculty</a:t>
            </a:r>
          </a:p>
          <a:p>
            <a:pPr marL="0" indent="0">
              <a:buNone/>
            </a:pPr>
            <a:r>
              <a:rPr lang="en-US" dirty="0" smtClean="0"/>
              <a:t>-cultural and institutional support</a:t>
            </a:r>
          </a:p>
          <a:p>
            <a:pPr marL="0" indent="0">
              <a:buNone/>
            </a:pPr>
            <a:r>
              <a:rPr lang="en-US" dirty="0" smtClean="0"/>
              <a:t>-resources for pre-departure training for students</a:t>
            </a:r>
          </a:p>
          <a:p>
            <a:endParaRPr lang="en-US" b="1" dirty="0">
              <a:solidFill>
                <a:schemeClr val="tx1"/>
              </a:solidFill>
            </a:endParaRPr>
          </a:p>
        </p:txBody>
      </p:sp>
    </p:spTree>
    <p:extLst>
      <p:ext uri="{BB962C8B-B14F-4D97-AF65-F5344CB8AC3E}">
        <p14:creationId xmlns:p14="http://schemas.microsoft.com/office/powerpoint/2010/main" val="2876690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7" dur="500"/>
                                        <p:tgtEl>
                                          <p:spTgt spid="3">
                                            <p:txEl>
                                              <p:pRg st="1" end="1"/>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5" dur="500"/>
                                        <p:tgtEl>
                                          <p:spTgt spid="3">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0" dur="500"/>
                                        <p:tgtEl>
                                          <p:spTgt spid="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5" dur="500"/>
                                        <p:tgtEl>
                                          <p:spTgt spid="3">
                                            <p:txEl>
                                              <p:pRg st="6" end="6"/>
                                            </p:txEl>
                                          </p:spTgt>
                                        </p:tgtEl>
                                      </p:cBhvr>
                                    </p:animEffect>
                                  </p:childTnLst>
                                </p:cTn>
                              </p:par>
                              <p:par>
                                <p:cTn id="26" presetID="14" presetClass="entr" presetSubtype="1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randombar(horizontal)">
                                      <p:cBhvr>
                                        <p:cTn id="28" dur="500"/>
                                        <p:tgtEl>
                                          <p:spTgt spid="3">
                                            <p:txEl>
                                              <p:pRg st="7" end="7"/>
                                            </p:txEl>
                                          </p:spTgt>
                                        </p:tgtEl>
                                      </p:cBhvr>
                                    </p:animEffect>
                                  </p:childTnLst>
                                </p:cTn>
                              </p:par>
                              <p:par>
                                <p:cTn id="29" presetID="14" presetClass="entr" presetSubtype="10"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randombar(horizontal)">
                                      <p:cBhvr>
                                        <p:cTn id="3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13102" y="2895600"/>
            <a:ext cx="8229600" cy="1143000"/>
          </a:xfrm>
        </p:spPr>
        <p:txBody>
          <a:bodyPr>
            <a:normAutofit/>
          </a:bodyPr>
          <a:lstStyle/>
          <a:p>
            <a:r>
              <a:rPr lang="en-US" sz="4000" b="1" dirty="0" smtClean="0"/>
              <a:t>Community Impacts</a:t>
            </a:r>
            <a:endParaRPr lang="en-US" sz="4000" b="1" dirty="0"/>
          </a:p>
        </p:txBody>
      </p:sp>
    </p:spTree>
    <p:extLst>
      <p:ext uri="{BB962C8B-B14F-4D97-AF65-F5344CB8AC3E}">
        <p14:creationId xmlns:p14="http://schemas.microsoft.com/office/powerpoint/2010/main" val="11550588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3100" b="1" dirty="0" smtClean="0"/>
              <a:t>Community Impacts – </a:t>
            </a:r>
            <a:br>
              <a:rPr lang="en-US" sz="3100" b="1" dirty="0" smtClean="0"/>
            </a:br>
            <a:r>
              <a:rPr lang="en-US" sz="3100" b="1" i="1" dirty="0" smtClean="0">
                <a:solidFill>
                  <a:srgbClr val="00B050"/>
                </a:solidFill>
              </a:rPr>
              <a:t>Getting started</a:t>
            </a:r>
            <a:endParaRPr lang="en-US" sz="3100" b="1" i="1" dirty="0">
              <a:solidFill>
                <a:srgbClr val="00B050"/>
              </a:solidFill>
            </a:endParaRPr>
          </a:p>
        </p:txBody>
      </p:sp>
      <p:sp>
        <p:nvSpPr>
          <p:cNvPr id="3" name="Subtitle 2"/>
          <p:cNvSpPr>
            <a:spLocks noGrp="1"/>
          </p:cNvSpPr>
          <p:nvPr>
            <p:ph idx="1"/>
          </p:nvPr>
        </p:nvSpPr>
        <p:spPr>
          <a:xfrm>
            <a:off x="413102" y="1447800"/>
            <a:ext cx="8229600" cy="4648200"/>
          </a:xfrm>
        </p:spPr>
        <p:txBody>
          <a:bodyPr>
            <a:normAutofit/>
          </a:bodyPr>
          <a:lstStyle/>
          <a:p>
            <a:pPr lvl="0"/>
            <a:r>
              <a:rPr lang="en-US" b="1" dirty="0" smtClean="0"/>
              <a:t>Take a minute to think about…</a:t>
            </a:r>
          </a:p>
          <a:p>
            <a:pPr lvl="1"/>
            <a:r>
              <a:rPr lang="en-US" dirty="0" smtClean="0"/>
              <a:t>Given </a:t>
            </a:r>
            <a:r>
              <a:rPr lang="en-US" dirty="0"/>
              <a:t>the program you’re involved in</a:t>
            </a:r>
            <a:r>
              <a:rPr lang="en-US" dirty="0" smtClean="0"/>
              <a:t>…</a:t>
            </a:r>
          </a:p>
          <a:p>
            <a:pPr lvl="2"/>
            <a:r>
              <a:rPr lang="en-US" dirty="0"/>
              <a:t>W</a:t>
            </a:r>
            <a:r>
              <a:rPr lang="en-US" dirty="0" smtClean="0"/>
              <a:t>hat </a:t>
            </a:r>
            <a:r>
              <a:rPr lang="en-US" dirty="0"/>
              <a:t>does community impact look like? </a:t>
            </a:r>
            <a:endParaRPr lang="en-US" dirty="0" smtClean="0"/>
          </a:p>
          <a:p>
            <a:pPr lvl="2"/>
            <a:r>
              <a:rPr lang="en-US" dirty="0"/>
              <a:t>H</a:t>
            </a:r>
            <a:r>
              <a:rPr lang="en-US" dirty="0" smtClean="0"/>
              <a:t>ow </a:t>
            </a:r>
            <a:r>
              <a:rPr lang="en-US" dirty="0"/>
              <a:t>do you define it</a:t>
            </a:r>
            <a:r>
              <a:rPr lang="en-US" dirty="0" smtClean="0"/>
              <a:t>?</a:t>
            </a:r>
          </a:p>
          <a:p>
            <a:pPr lvl="1"/>
            <a:endParaRPr lang="en-US" dirty="0"/>
          </a:p>
          <a:p>
            <a:pPr lvl="0"/>
            <a:r>
              <a:rPr lang="en-US" b="1" dirty="0" smtClean="0"/>
              <a:t>On the post-its, please write… </a:t>
            </a:r>
            <a:r>
              <a:rPr lang="en-US" dirty="0"/>
              <a:t>[</a:t>
            </a:r>
            <a:r>
              <a:rPr lang="en-US" dirty="0" smtClean="0"/>
              <a:t>3 min]</a:t>
            </a:r>
          </a:p>
          <a:p>
            <a:pPr lvl="1"/>
            <a:r>
              <a:rPr lang="en-US" dirty="0"/>
              <a:t>S</a:t>
            </a:r>
            <a:r>
              <a:rPr lang="en-US" dirty="0" smtClean="0"/>
              <a:t>everal possible community outcomes (only one on each post-it) </a:t>
            </a:r>
          </a:p>
          <a:p>
            <a:pPr lvl="2"/>
            <a:r>
              <a:rPr lang="en-US" i="1" dirty="0" smtClean="0"/>
              <a:t>Might be positive, negative, or unintended</a:t>
            </a:r>
          </a:p>
          <a:p>
            <a:endParaRPr lang="en-US" b="1" dirty="0">
              <a:solidFill>
                <a:schemeClr val="tx1"/>
              </a:solidFill>
            </a:endParaRPr>
          </a:p>
        </p:txBody>
      </p:sp>
      <p:pic>
        <p:nvPicPr>
          <p:cNvPr id="1026" name="Picture 2" descr="C:\Users\Nora\Desktop\post-i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0"/>
            <a:ext cx="2276475" cy="2009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01768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3100" b="1" dirty="0" smtClean="0"/>
              <a:t>Community Impacts – </a:t>
            </a:r>
            <a:br>
              <a:rPr lang="en-US" sz="3100" b="1" dirty="0" smtClean="0"/>
            </a:br>
            <a:r>
              <a:rPr lang="en-US" sz="3100" b="1" i="1" dirty="0" smtClean="0">
                <a:solidFill>
                  <a:srgbClr val="00B050"/>
                </a:solidFill>
              </a:rPr>
              <a:t>Getting started</a:t>
            </a:r>
            <a:endParaRPr lang="en-US" sz="3100" b="1" dirty="0">
              <a:solidFill>
                <a:srgbClr val="00B050"/>
              </a:solidFill>
            </a:endParaRPr>
          </a:p>
        </p:txBody>
      </p:sp>
      <p:sp>
        <p:nvSpPr>
          <p:cNvPr id="3" name="Subtitle 2"/>
          <p:cNvSpPr>
            <a:spLocks noGrp="1"/>
          </p:cNvSpPr>
          <p:nvPr>
            <p:ph idx="1"/>
          </p:nvPr>
        </p:nvSpPr>
        <p:spPr>
          <a:xfrm>
            <a:off x="413102" y="1577744"/>
            <a:ext cx="8229600" cy="4518256"/>
          </a:xfrm>
        </p:spPr>
        <p:txBody>
          <a:bodyPr>
            <a:normAutofit lnSpcReduction="10000"/>
          </a:bodyPr>
          <a:lstStyle/>
          <a:p>
            <a:pPr lvl="0"/>
            <a:r>
              <a:rPr lang="en-US" dirty="0" smtClean="0"/>
              <a:t>When you finish writing your possible outcomes, please </a:t>
            </a:r>
            <a:r>
              <a:rPr lang="en-US" b="1" dirty="0" smtClean="0"/>
              <a:t>hang your post-its on the corresponding wall </a:t>
            </a:r>
            <a:r>
              <a:rPr lang="en-US" dirty="0" smtClean="0"/>
              <a:t>(positive outcomes, negative outcomes, unintended outcomes). </a:t>
            </a:r>
          </a:p>
          <a:p>
            <a:pPr marL="0" lvl="0" indent="0">
              <a:buNone/>
            </a:pPr>
            <a:r>
              <a:rPr lang="en-US" dirty="0" smtClean="0"/>
              <a:t>    [2 min]</a:t>
            </a:r>
          </a:p>
          <a:p>
            <a:pPr lvl="0"/>
            <a:endParaRPr lang="en-US" dirty="0" smtClean="0"/>
          </a:p>
          <a:p>
            <a:pPr lvl="0"/>
            <a:r>
              <a:rPr lang="en-US" dirty="0" smtClean="0"/>
              <a:t>Once you hang your post-its, take a minute to walk around and </a:t>
            </a:r>
            <a:r>
              <a:rPr lang="en-US" b="1" dirty="0" smtClean="0"/>
              <a:t>read other people’s post-its </a:t>
            </a:r>
            <a:r>
              <a:rPr lang="en-US" dirty="0" smtClean="0"/>
              <a:t>on each piece of chart paper. [5 min]</a:t>
            </a:r>
            <a:endParaRPr lang="en-US" dirty="0">
              <a:solidFill>
                <a:schemeClr val="tx1"/>
              </a:solidFill>
            </a:endParaRPr>
          </a:p>
        </p:txBody>
      </p:sp>
    </p:spTree>
    <p:extLst>
      <p:ext uri="{BB962C8B-B14F-4D97-AF65-F5344CB8AC3E}">
        <p14:creationId xmlns:p14="http://schemas.microsoft.com/office/powerpoint/2010/main" val="40480585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3100" b="1" dirty="0" smtClean="0"/>
              <a:t>Community Impacts – </a:t>
            </a:r>
            <a:br>
              <a:rPr lang="en-US" sz="3100" b="1" dirty="0" smtClean="0"/>
            </a:br>
            <a:r>
              <a:rPr lang="en-US" sz="3100" b="1" i="1" dirty="0" smtClean="0">
                <a:solidFill>
                  <a:srgbClr val="00B050"/>
                </a:solidFill>
              </a:rPr>
              <a:t>Where is the community?</a:t>
            </a:r>
            <a:endParaRPr lang="en-US" sz="3100" b="1" i="1" dirty="0">
              <a:solidFill>
                <a:srgbClr val="00B050"/>
              </a:solidFill>
            </a:endParaRPr>
          </a:p>
        </p:txBody>
      </p:sp>
      <p:sp>
        <p:nvSpPr>
          <p:cNvPr id="3" name="Subtitle 2"/>
          <p:cNvSpPr>
            <a:spLocks noGrp="1"/>
          </p:cNvSpPr>
          <p:nvPr>
            <p:ph idx="1"/>
          </p:nvPr>
        </p:nvSpPr>
        <p:spPr>
          <a:xfrm>
            <a:off x="457200" y="1524000"/>
            <a:ext cx="8229600" cy="4602163"/>
          </a:xfrm>
        </p:spPr>
        <p:txBody>
          <a:bodyPr>
            <a:normAutofit fontScale="70000" lnSpcReduction="20000"/>
          </a:bodyPr>
          <a:lstStyle/>
          <a:p>
            <a:pPr marL="0" indent="0">
              <a:buNone/>
            </a:pPr>
            <a:endParaRPr lang="en-US" b="1" dirty="0" smtClean="0"/>
          </a:p>
          <a:p>
            <a:r>
              <a:rPr lang="en-US" b="1" dirty="0" smtClean="0"/>
              <a:t>What are possible community outcomes? </a:t>
            </a:r>
            <a:r>
              <a:rPr lang="en-US" dirty="0" smtClean="0"/>
              <a:t>[12 min]</a:t>
            </a:r>
          </a:p>
          <a:p>
            <a:endParaRPr lang="en-US" dirty="0" smtClean="0"/>
          </a:p>
          <a:p>
            <a:r>
              <a:rPr lang="en-US" b="1" dirty="0" smtClean="0"/>
              <a:t>How do we define </a:t>
            </a:r>
            <a:r>
              <a:rPr lang="en-US" b="1" i="1" dirty="0" smtClean="0"/>
              <a:t>community</a:t>
            </a:r>
            <a:r>
              <a:rPr lang="en-US" b="1" dirty="0" smtClean="0"/>
              <a:t>? </a:t>
            </a:r>
            <a:r>
              <a:rPr lang="en-US" dirty="0" smtClean="0"/>
              <a:t>[3 min]</a:t>
            </a:r>
            <a:endParaRPr lang="en-US" b="1" dirty="0" smtClean="0"/>
          </a:p>
          <a:p>
            <a:endParaRPr lang="en-US" b="1" dirty="0" smtClean="0"/>
          </a:p>
          <a:p>
            <a:r>
              <a:rPr lang="en-US" b="1" dirty="0" smtClean="0"/>
              <a:t>What literature exists? </a:t>
            </a:r>
            <a:r>
              <a:rPr lang="en-US" dirty="0" smtClean="0"/>
              <a:t>[10 min]</a:t>
            </a:r>
            <a:endParaRPr lang="en-US" dirty="0" smtClean="0">
              <a:solidFill>
                <a:schemeClr val="tx1"/>
              </a:solidFill>
            </a:endParaRPr>
          </a:p>
          <a:p>
            <a:endParaRPr lang="en-US" b="1" dirty="0" smtClean="0"/>
          </a:p>
          <a:p>
            <a:r>
              <a:rPr lang="en-US" b="1" dirty="0" smtClean="0"/>
              <a:t>A few models for community impact </a:t>
            </a:r>
            <a:r>
              <a:rPr lang="en-US" dirty="0" smtClean="0"/>
              <a:t>[5 min]</a:t>
            </a:r>
          </a:p>
          <a:p>
            <a:endParaRPr lang="en-US" b="1" dirty="0" smtClean="0"/>
          </a:p>
          <a:p>
            <a:r>
              <a:rPr lang="en-US" b="1" dirty="0" smtClean="0"/>
              <a:t>Examples of two studies: qualitative &amp; mixed methods </a:t>
            </a:r>
            <a:r>
              <a:rPr lang="en-US" dirty="0" smtClean="0"/>
              <a:t>[10 min]</a:t>
            </a:r>
            <a:endParaRPr lang="en-US" dirty="0"/>
          </a:p>
          <a:p>
            <a:endParaRPr lang="en-US" b="1" dirty="0" smtClean="0">
              <a:solidFill>
                <a:schemeClr val="tx1"/>
              </a:solidFill>
            </a:endParaRPr>
          </a:p>
          <a:p>
            <a:r>
              <a:rPr lang="en-US" b="1" dirty="0" smtClean="0">
                <a:solidFill>
                  <a:schemeClr val="tx1"/>
                </a:solidFill>
              </a:rPr>
              <a:t>Examples of survey questions/ interview protocols </a:t>
            </a:r>
            <a:r>
              <a:rPr lang="en-US" dirty="0" smtClean="0"/>
              <a:t>[5 min]</a:t>
            </a:r>
            <a:endParaRPr lang="en-US" dirty="0" smtClean="0">
              <a:solidFill>
                <a:schemeClr val="tx1"/>
              </a:solidFill>
            </a:endParaRPr>
          </a:p>
        </p:txBody>
      </p:sp>
    </p:spTree>
    <p:extLst>
      <p:ext uri="{BB962C8B-B14F-4D97-AF65-F5344CB8AC3E}">
        <p14:creationId xmlns:p14="http://schemas.microsoft.com/office/powerpoint/2010/main" val="10802557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33400" y="14748"/>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3100" b="1" dirty="0" smtClean="0"/>
              <a:t>Community Impacts – </a:t>
            </a:r>
            <a:br>
              <a:rPr lang="en-US" sz="3100" b="1" dirty="0" smtClean="0"/>
            </a:br>
            <a:r>
              <a:rPr lang="en-US" sz="3100" b="1" i="1" dirty="0" smtClean="0">
                <a:solidFill>
                  <a:srgbClr val="00B050"/>
                </a:solidFill>
              </a:rPr>
              <a:t>What is “community”?</a:t>
            </a:r>
            <a:endParaRPr lang="en-US" sz="3100" b="1" dirty="0"/>
          </a:p>
        </p:txBody>
      </p:sp>
      <p:sp>
        <p:nvSpPr>
          <p:cNvPr id="3" name="Subtitle 2"/>
          <p:cNvSpPr>
            <a:spLocks noGrp="1"/>
          </p:cNvSpPr>
          <p:nvPr>
            <p:ph idx="1"/>
          </p:nvPr>
        </p:nvSpPr>
        <p:spPr>
          <a:xfrm>
            <a:off x="457200" y="1600200"/>
            <a:ext cx="8229600" cy="4525963"/>
          </a:xfrm>
        </p:spPr>
        <p:txBody>
          <a:bodyPr>
            <a:normAutofit lnSpcReduction="10000"/>
          </a:bodyPr>
          <a:lstStyle/>
          <a:p>
            <a:pPr marL="0" indent="0" algn="ctr">
              <a:buNone/>
            </a:pPr>
            <a:endParaRPr lang="en-US" i="1" dirty="0" smtClean="0"/>
          </a:p>
          <a:p>
            <a:pPr marL="0" indent="0" algn="ctr">
              <a:buNone/>
            </a:pPr>
            <a:r>
              <a:rPr lang="en-US" i="1" dirty="0" smtClean="0"/>
              <a:t> “</a:t>
            </a:r>
            <a:r>
              <a:rPr lang="en-US" b="1" i="1" dirty="0" smtClean="0"/>
              <a:t>Place-based</a:t>
            </a:r>
            <a:r>
              <a:rPr lang="en-US" i="1" dirty="0" smtClean="0"/>
              <a:t> (i.e. located in a geographic region usually outside the home country of the students and faculty) and</a:t>
            </a:r>
            <a:r>
              <a:rPr lang="en-US" i="1" dirty="0"/>
              <a:t> </a:t>
            </a:r>
            <a:endParaRPr lang="en-US" i="1" dirty="0" smtClean="0"/>
          </a:p>
          <a:p>
            <a:pPr marL="0" indent="0" algn="ctr">
              <a:buNone/>
            </a:pPr>
            <a:r>
              <a:rPr lang="en-US" b="1" i="1" dirty="0" smtClean="0"/>
              <a:t>interest oriented </a:t>
            </a:r>
            <a:r>
              <a:rPr lang="en-US" i="1" dirty="0" smtClean="0"/>
              <a:t>(i.e. shaped by a common interest to engage in service work to address a specific problem or issues affecting people who reside in a specific community).”</a:t>
            </a:r>
          </a:p>
          <a:p>
            <a:pPr marL="0" indent="0" algn="ctr">
              <a:buNone/>
            </a:pPr>
            <a:r>
              <a:rPr lang="en-US" sz="2000" dirty="0" smtClean="0"/>
              <a:t>(Hartman, </a:t>
            </a:r>
            <a:r>
              <a:rPr lang="en-US" sz="2000" dirty="0" err="1" smtClean="0"/>
              <a:t>Kiely</a:t>
            </a:r>
            <a:r>
              <a:rPr lang="en-US" sz="2000" dirty="0" smtClean="0"/>
              <a:t>, </a:t>
            </a:r>
            <a:r>
              <a:rPr lang="en-US" sz="2000" dirty="0" err="1" smtClean="0"/>
              <a:t>Friedrichs</a:t>
            </a:r>
            <a:r>
              <a:rPr lang="en-US" sz="2000" dirty="0" smtClean="0"/>
              <a:t>, &amp; Boettcher)</a:t>
            </a:r>
            <a:endParaRPr lang="en-US" sz="2000" dirty="0"/>
          </a:p>
        </p:txBody>
      </p:sp>
      <p:pic>
        <p:nvPicPr>
          <p:cNvPr id="2050" name="Picture 2" descr="C:\Users\Nora\Desktop\community.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380997"/>
            <a:ext cx="2524125" cy="1819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5475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3100" b="1" dirty="0" smtClean="0"/>
              <a:t>Community Impacts - </a:t>
            </a:r>
            <a:br>
              <a:rPr lang="en-US" sz="3100" b="1" dirty="0" smtClean="0"/>
            </a:br>
            <a:r>
              <a:rPr lang="en-US" sz="3100" b="1" i="1" dirty="0" smtClean="0">
                <a:solidFill>
                  <a:srgbClr val="00B050"/>
                </a:solidFill>
              </a:rPr>
              <a:t>What literature exists on community impacts?</a:t>
            </a:r>
            <a:endParaRPr lang="en-US" sz="3100" b="1" i="1" dirty="0">
              <a:solidFill>
                <a:srgbClr val="00B050"/>
              </a:solidFill>
            </a:endParaRPr>
          </a:p>
        </p:txBody>
      </p:sp>
      <p:sp>
        <p:nvSpPr>
          <p:cNvPr id="8" name="Content Placeholder 7"/>
          <p:cNvSpPr>
            <a:spLocks noGrp="1"/>
          </p:cNvSpPr>
          <p:nvPr>
            <p:ph sz="half" idx="1"/>
          </p:nvPr>
        </p:nvSpPr>
        <p:spPr>
          <a:xfrm>
            <a:off x="489302" y="1371600"/>
            <a:ext cx="4038600" cy="5257800"/>
          </a:xfrm>
        </p:spPr>
        <p:txBody>
          <a:bodyPr>
            <a:noAutofit/>
          </a:bodyPr>
          <a:lstStyle/>
          <a:p>
            <a:pPr marL="0" indent="0">
              <a:buNone/>
            </a:pPr>
            <a:r>
              <a:rPr lang="en-US" sz="2000" b="1" dirty="0" smtClean="0"/>
              <a:t>The community’s views of students or the university</a:t>
            </a:r>
          </a:p>
          <a:p>
            <a:pPr marL="0" indent="0">
              <a:buNone/>
            </a:pPr>
            <a:endParaRPr lang="en-US" sz="2000" b="1" dirty="0" smtClean="0"/>
          </a:p>
          <a:p>
            <a:pPr marL="0" indent="0">
              <a:buNone/>
            </a:pPr>
            <a:r>
              <a:rPr lang="en-US" sz="2000" b="1" dirty="0" smtClean="0"/>
              <a:t>Community organization motivations for involvement in SL</a:t>
            </a:r>
          </a:p>
          <a:p>
            <a:pPr marL="0" indent="0">
              <a:buNone/>
            </a:pPr>
            <a:endParaRPr lang="en-US" sz="2000" b="1" dirty="0" smtClean="0"/>
          </a:p>
          <a:p>
            <a:pPr marL="0" indent="0">
              <a:buNone/>
            </a:pPr>
            <a:r>
              <a:rPr lang="en-US" sz="2000" b="1" dirty="0" smtClean="0"/>
              <a:t>Satisfaction with student volunteers, the project, or the partnership</a:t>
            </a:r>
          </a:p>
          <a:p>
            <a:pPr marL="0" indent="0">
              <a:buNone/>
            </a:pPr>
            <a:endParaRPr lang="en-US" sz="2000" b="1" dirty="0" smtClean="0"/>
          </a:p>
          <a:p>
            <a:pPr marL="0" indent="0">
              <a:buNone/>
            </a:pPr>
            <a:r>
              <a:rPr lang="en-US" sz="2000" b="1" dirty="0" smtClean="0"/>
              <a:t>Positive outcomes from the community organization’s perspective</a:t>
            </a:r>
          </a:p>
          <a:p>
            <a:pPr marL="0" indent="0">
              <a:buNone/>
            </a:pPr>
            <a:endParaRPr lang="en-US" sz="2000" b="1" dirty="0" smtClean="0"/>
          </a:p>
          <a:p>
            <a:pPr marL="0" indent="0">
              <a:buNone/>
            </a:pPr>
            <a:r>
              <a:rPr lang="en-US" sz="2000" b="1" dirty="0" smtClean="0"/>
              <a:t>Challenges or costs for the community organization</a:t>
            </a:r>
            <a:endParaRPr lang="en-US" sz="2000" b="1" dirty="0"/>
          </a:p>
        </p:txBody>
      </p:sp>
      <p:sp>
        <p:nvSpPr>
          <p:cNvPr id="9" name="Content Placeholder 8"/>
          <p:cNvSpPr>
            <a:spLocks noGrp="1"/>
          </p:cNvSpPr>
          <p:nvPr>
            <p:ph sz="half" idx="2"/>
          </p:nvPr>
        </p:nvSpPr>
        <p:spPr>
          <a:xfrm>
            <a:off x="4648200" y="1447800"/>
            <a:ext cx="4038600" cy="5105400"/>
          </a:xfrm>
        </p:spPr>
        <p:txBody>
          <a:bodyPr>
            <a:noAutofit/>
          </a:bodyPr>
          <a:lstStyle/>
          <a:p>
            <a:pPr marL="0" indent="0">
              <a:buNone/>
            </a:pPr>
            <a:r>
              <a:rPr lang="en-US" sz="1800" dirty="0" smtClean="0"/>
              <a:t>Positive; Changing views</a:t>
            </a:r>
          </a:p>
          <a:p>
            <a:pPr marL="0" indent="0">
              <a:buNone/>
            </a:pPr>
            <a:endParaRPr lang="en-US" sz="1800" dirty="0"/>
          </a:p>
          <a:p>
            <a:pPr marL="0" indent="0">
              <a:buNone/>
            </a:pPr>
            <a:endParaRPr lang="en-US" sz="1800" dirty="0" smtClean="0"/>
          </a:p>
          <a:p>
            <a:pPr marL="0" indent="0">
              <a:buNone/>
            </a:pPr>
            <a:r>
              <a:rPr lang="en-US" sz="1800" dirty="0" smtClean="0"/>
              <a:t>Different motivations; Co-educators</a:t>
            </a:r>
          </a:p>
          <a:p>
            <a:pPr marL="0" indent="0">
              <a:buNone/>
            </a:pPr>
            <a:endParaRPr lang="en-US" sz="1800" dirty="0" smtClean="0"/>
          </a:p>
          <a:p>
            <a:pPr marL="0" indent="0">
              <a:buNone/>
            </a:pPr>
            <a:endParaRPr lang="en-US" sz="1800" dirty="0" smtClean="0"/>
          </a:p>
          <a:p>
            <a:pPr marL="0" indent="0">
              <a:buNone/>
            </a:pPr>
            <a:r>
              <a:rPr lang="en-US" sz="1800" dirty="0" smtClean="0"/>
              <a:t>Satisfied; Agency voice in planning and implementation</a:t>
            </a:r>
          </a:p>
          <a:p>
            <a:pPr marL="0" indent="0">
              <a:buNone/>
            </a:pPr>
            <a:endParaRPr lang="en-US" sz="1800" dirty="0"/>
          </a:p>
          <a:p>
            <a:pPr marL="0" indent="0">
              <a:buNone/>
            </a:pPr>
            <a:endParaRPr lang="en-US" sz="1800" dirty="0" smtClean="0"/>
          </a:p>
          <a:p>
            <a:pPr marL="0" indent="0">
              <a:buNone/>
            </a:pPr>
            <a:r>
              <a:rPr lang="en-US" sz="1800" dirty="0" smtClean="0"/>
              <a:t>Labor; Energy; One-on-one attention; Functionality; “Town-gown” divide</a:t>
            </a:r>
          </a:p>
          <a:p>
            <a:pPr marL="0" indent="0">
              <a:buNone/>
            </a:pPr>
            <a:endParaRPr lang="en-US" sz="1800" dirty="0"/>
          </a:p>
          <a:p>
            <a:pPr marL="0" indent="0">
              <a:buNone/>
            </a:pPr>
            <a:endParaRPr lang="en-US" sz="1800" dirty="0"/>
          </a:p>
          <a:p>
            <a:pPr marL="0" indent="0">
              <a:buNone/>
            </a:pPr>
            <a:r>
              <a:rPr lang="en-US" sz="1800" dirty="0" smtClean="0"/>
              <a:t>Time; Student prep; Fit; Communication; Relationships</a:t>
            </a:r>
          </a:p>
        </p:txBody>
      </p:sp>
    </p:spTree>
    <p:extLst>
      <p:ext uri="{BB962C8B-B14F-4D97-AF65-F5344CB8AC3E}">
        <p14:creationId xmlns:p14="http://schemas.microsoft.com/office/powerpoint/2010/main" val="189838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3100" b="1" dirty="0" smtClean="0"/>
              <a:t>GSL Definitions: </a:t>
            </a:r>
            <a:r>
              <a:rPr lang="en-US" sz="3100" b="1" dirty="0" err="1" smtClean="0"/>
              <a:t>Bringle</a:t>
            </a:r>
            <a:r>
              <a:rPr lang="en-US" sz="3100" b="1" dirty="0" smtClean="0"/>
              <a:t> and Hatcher</a:t>
            </a:r>
            <a:endParaRPr lang="en-US" sz="3100" b="1" dirty="0"/>
          </a:p>
        </p:txBody>
      </p:sp>
      <p:sp>
        <p:nvSpPr>
          <p:cNvPr id="3" name="Subtitle 2"/>
          <p:cNvSpPr>
            <a:spLocks noGrp="1"/>
          </p:cNvSpPr>
          <p:nvPr>
            <p:ph idx="1"/>
          </p:nvPr>
        </p:nvSpPr>
        <p:spPr/>
        <p:txBody>
          <a:bodyPr>
            <a:normAutofit fontScale="85000" lnSpcReduction="20000"/>
          </a:bodyPr>
          <a:lstStyle/>
          <a:p>
            <a:r>
              <a:rPr lang="en-US" dirty="0"/>
              <a:t>A course-based, credit bearing course or program (educational experience) in another country where students:</a:t>
            </a:r>
          </a:p>
          <a:p>
            <a:pPr lvl="1"/>
            <a:r>
              <a:rPr lang="en-US" dirty="0"/>
              <a:t>participate in an organized service activity that addresses </a:t>
            </a:r>
            <a:r>
              <a:rPr lang="en-US" dirty="0" smtClean="0"/>
              <a:t>identified community </a:t>
            </a:r>
            <a:r>
              <a:rPr lang="en-US" dirty="0"/>
              <a:t>needs;</a:t>
            </a:r>
          </a:p>
          <a:p>
            <a:pPr lvl="1"/>
            <a:r>
              <a:rPr lang="en-US" dirty="0"/>
              <a:t>learn from direct interaction and cross-cultural dialogue with others;</a:t>
            </a:r>
          </a:p>
          <a:p>
            <a:pPr lvl="1"/>
            <a:r>
              <a:rPr lang="en-US" dirty="0"/>
              <a:t>reflect on the experience in such a way as to gain further understanding of course content, a deeper understanding of global and intercultural issues, a broader appreciation of the host country and the discipline, and an enhanced sense of their own responsibilities as citizens, locally and globally.</a:t>
            </a:r>
          </a:p>
          <a:p>
            <a:endParaRPr lang="en-US" b="1" dirty="0">
              <a:solidFill>
                <a:schemeClr val="tx1"/>
              </a:solidFill>
            </a:endParaRPr>
          </a:p>
        </p:txBody>
      </p:sp>
    </p:spTree>
    <p:extLst>
      <p:ext uri="{BB962C8B-B14F-4D97-AF65-F5344CB8AC3E}">
        <p14:creationId xmlns:p14="http://schemas.microsoft.com/office/powerpoint/2010/main" val="26918649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3100" b="1" dirty="0" smtClean="0"/>
              <a:t>Community Impacts - </a:t>
            </a:r>
            <a:br>
              <a:rPr lang="en-US" sz="3100" b="1" dirty="0" smtClean="0"/>
            </a:br>
            <a:r>
              <a:rPr lang="en-US" sz="3100" b="1" i="1" dirty="0" smtClean="0">
                <a:solidFill>
                  <a:srgbClr val="00B050"/>
                </a:solidFill>
              </a:rPr>
              <a:t>What literature exists on community impacts?</a:t>
            </a:r>
            <a:endParaRPr lang="en-US" sz="31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73040342"/>
              </p:ext>
            </p:extLst>
          </p:nvPr>
        </p:nvGraphicFramePr>
        <p:xfrm>
          <a:off x="413102" y="1905000"/>
          <a:ext cx="8229600" cy="391636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780824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79463" y="22860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sz="3100" b="1" dirty="0" smtClean="0"/>
              <a:t/>
            </a:r>
            <a:br>
              <a:rPr lang="en-US" sz="3100" b="1" dirty="0" smtClean="0"/>
            </a:br>
            <a:r>
              <a:rPr lang="en-US" sz="3100" b="1" dirty="0" smtClean="0"/>
              <a:t>Community Impacts - </a:t>
            </a:r>
            <a:br>
              <a:rPr lang="en-US" sz="3100" b="1" dirty="0" smtClean="0"/>
            </a:br>
            <a:r>
              <a:rPr lang="en-US" sz="3200" b="1" i="1" dirty="0">
                <a:solidFill>
                  <a:srgbClr val="00B050"/>
                </a:solidFill>
              </a:rPr>
              <a:t>What </a:t>
            </a:r>
            <a:r>
              <a:rPr lang="en-US" sz="3200" b="1" i="1" dirty="0" smtClean="0">
                <a:solidFill>
                  <a:srgbClr val="00B050"/>
                </a:solidFill>
              </a:rPr>
              <a:t>are some frameworks</a:t>
            </a:r>
            <a:r>
              <a:rPr lang="en-US" sz="3200" b="1" i="1" dirty="0">
                <a:solidFill>
                  <a:srgbClr val="00B050"/>
                </a:solidFill>
              </a:rPr>
              <a:t>, tools, and </a:t>
            </a:r>
            <a:r>
              <a:rPr lang="en-US" sz="3200" b="1" i="1" dirty="0" smtClean="0">
                <a:solidFill>
                  <a:srgbClr val="00B050"/>
                </a:solidFill>
              </a:rPr>
              <a:t>examples?</a:t>
            </a:r>
            <a:r>
              <a:rPr lang="en-US" sz="3200" b="1" dirty="0"/>
              <a:t/>
            </a:r>
            <a:br>
              <a:rPr lang="en-US" sz="3200" b="1" dirty="0"/>
            </a:br>
            <a:endParaRPr lang="en-US" sz="3100" b="1" dirty="0"/>
          </a:p>
        </p:txBody>
      </p:sp>
      <p:sp>
        <p:nvSpPr>
          <p:cNvPr id="3" name="Subtitle 2"/>
          <p:cNvSpPr>
            <a:spLocks noGrp="1"/>
          </p:cNvSpPr>
          <p:nvPr>
            <p:ph idx="1"/>
          </p:nvPr>
        </p:nvSpPr>
        <p:spPr>
          <a:xfrm>
            <a:off x="0" y="1600200"/>
            <a:ext cx="9144000" cy="4525963"/>
          </a:xfrm>
        </p:spPr>
        <p:txBody>
          <a:bodyPr>
            <a:normAutofit/>
          </a:bodyPr>
          <a:lstStyle/>
          <a:p>
            <a:pPr marL="0" indent="0">
              <a:buNone/>
            </a:pPr>
            <a:r>
              <a:rPr lang="en-US" dirty="0" smtClean="0">
                <a:hlinkClick r:id="rId5"/>
              </a:rPr>
              <a:t>Kellogg- Logic model</a:t>
            </a:r>
            <a:endParaRPr lang="en-US" dirty="0" smtClean="0"/>
          </a:p>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       </a:t>
            </a:r>
            <a:r>
              <a:rPr lang="en-US" sz="2400" dirty="0" smtClean="0"/>
              <a:t>Planned work                                            Intended results         </a:t>
            </a:r>
          </a:p>
        </p:txBody>
      </p:sp>
      <p:sp>
        <p:nvSpPr>
          <p:cNvPr id="6" name="TextBox 5"/>
          <p:cNvSpPr txBox="1"/>
          <p:nvPr/>
        </p:nvSpPr>
        <p:spPr>
          <a:xfrm>
            <a:off x="0" y="2590800"/>
            <a:ext cx="1295400" cy="1200329"/>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endParaRPr lang="en-US" dirty="0" smtClean="0"/>
          </a:p>
          <a:p>
            <a:pPr algn="ctr"/>
            <a:r>
              <a:rPr lang="en-US" b="1" dirty="0" smtClean="0"/>
              <a:t>Resources/ Inputs</a:t>
            </a:r>
          </a:p>
          <a:p>
            <a:pPr algn="ctr"/>
            <a:endParaRPr lang="en-US" b="1" dirty="0"/>
          </a:p>
        </p:txBody>
      </p:sp>
      <p:sp>
        <p:nvSpPr>
          <p:cNvPr id="8" name="TextBox 7"/>
          <p:cNvSpPr txBox="1"/>
          <p:nvPr/>
        </p:nvSpPr>
        <p:spPr>
          <a:xfrm>
            <a:off x="1905000" y="2613459"/>
            <a:ext cx="1148443" cy="1200329"/>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endParaRPr lang="en-US" dirty="0" smtClean="0"/>
          </a:p>
          <a:p>
            <a:pPr algn="ctr"/>
            <a:r>
              <a:rPr lang="en-US" b="1" dirty="0" smtClean="0"/>
              <a:t>Activities</a:t>
            </a:r>
          </a:p>
          <a:p>
            <a:endParaRPr lang="en-US" dirty="0"/>
          </a:p>
          <a:p>
            <a:endParaRPr lang="en-US" dirty="0"/>
          </a:p>
        </p:txBody>
      </p:sp>
      <p:sp>
        <p:nvSpPr>
          <p:cNvPr id="9" name="TextBox 8"/>
          <p:cNvSpPr txBox="1"/>
          <p:nvPr/>
        </p:nvSpPr>
        <p:spPr>
          <a:xfrm>
            <a:off x="3733800" y="2590800"/>
            <a:ext cx="1371600" cy="1200329"/>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endParaRPr lang="en-US" dirty="0" smtClean="0"/>
          </a:p>
          <a:p>
            <a:pPr algn="ctr"/>
            <a:r>
              <a:rPr lang="en-US" b="1" dirty="0" smtClean="0"/>
              <a:t>Outputs</a:t>
            </a:r>
          </a:p>
          <a:p>
            <a:endParaRPr lang="en-US" dirty="0"/>
          </a:p>
          <a:p>
            <a:endParaRPr lang="en-US" dirty="0"/>
          </a:p>
        </p:txBody>
      </p:sp>
      <p:sp>
        <p:nvSpPr>
          <p:cNvPr id="10" name="TextBox 9"/>
          <p:cNvSpPr txBox="1"/>
          <p:nvPr/>
        </p:nvSpPr>
        <p:spPr>
          <a:xfrm>
            <a:off x="5867400" y="2591882"/>
            <a:ext cx="1295400" cy="1200329"/>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endParaRPr lang="en-US" dirty="0" smtClean="0"/>
          </a:p>
          <a:p>
            <a:pPr algn="ctr"/>
            <a:r>
              <a:rPr lang="en-US" b="1" dirty="0" smtClean="0"/>
              <a:t>Outcomes</a:t>
            </a:r>
          </a:p>
          <a:p>
            <a:endParaRPr lang="en-US" dirty="0"/>
          </a:p>
          <a:p>
            <a:endParaRPr lang="en-US" dirty="0"/>
          </a:p>
        </p:txBody>
      </p:sp>
      <p:sp>
        <p:nvSpPr>
          <p:cNvPr id="11" name="TextBox 10"/>
          <p:cNvSpPr txBox="1"/>
          <p:nvPr/>
        </p:nvSpPr>
        <p:spPr>
          <a:xfrm>
            <a:off x="7913914" y="2590800"/>
            <a:ext cx="1219200" cy="1200329"/>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endParaRPr lang="en-US" dirty="0" smtClean="0"/>
          </a:p>
          <a:p>
            <a:pPr algn="ctr"/>
            <a:r>
              <a:rPr lang="en-US" b="1" dirty="0" smtClean="0"/>
              <a:t>Impact</a:t>
            </a:r>
          </a:p>
          <a:p>
            <a:endParaRPr lang="en-US" dirty="0"/>
          </a:p>
          <a:p>
            <a:endParaRPr lang="en-US" dirty="0"/>
          </a:p>
        </p:txBody>
      </p:sp>
      <p:sp>
        <p:nvSpPr>
          <p:cNvPr id="12" name="Right Arrow 11"/>
          <p:cNvSpPr/>
          <p:nvPr/>
        </p:nvSpPr>
        <p:spPr>
          <a:xfrm>
            <a:off x="2499632" y="4082144"/>
            <a:ext cx="574222" cy="38100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3" name="Left Arrow 12"/>
          <p:cNvSpPr/>
          <p:nvPr/>
        </p:nvSpPr>
        <p:spPr>
          <a:xfrm>
            <a:off x="19050" y="4093029"/>
            <a:ext cx="628650" cy="381000"/>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4" name="Left Arrow 13"/>
          <p:cNvSpPr/>
          <p:nvPr/>
        </p:nvSpPr>
        <p:spPr>
          <a:xfrm>
            <a:off x="3733800" y="4098473"/>
            <a:ext cx="1600200" cy="375556"/>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 name="Right Arrow 14"/>
          <p:cNvSpPr/>
          <p:nvPr/>
        </p:nvSpPr>
        <p:spPr>
          <a:xfrm>
            <a:off x="7571014" y="4098473"/>
            <a:ext cx="1676400" cy="42454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413019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sz="3100" b="1" dirty="0" smtClean="0"/>
              <a:t/>
            </a:r>
            <a:br>
              <a:rPr lang="en-US" sz="3100" b="1" dirty="0" smtClean="0"/>
            </a:br>
            <a:r>
              <a:rPr lang="en-US" sz="3100" b="1" dirty="0" smtClean="0"/>
              <a:t>Community Impacts - </a:t>
            </a:r>
            <a:br>
              <a:rPr lang="en-US" sz="3100" b="1" dirty="0" smtClean="0"/>
            </a:br>
            <a:r>
              <a:rPr lang="en-US" sz="3200" b="1" i="1" dirty="0">
                <a:solidFill>
                  <a:srgbClr val="00B050"/>
                </a:solidFill>
              </a:rPr>
              <a:t>What </a:t>
            </a:r>
            <a:r>
              <a:rPr lang="en-US" sz="3200" b="1" i="1" dirty="0" smtClean="0">
                <a:solidFill>
                  <a:srgbClr val="00B050"/>
                </a:solidFill>
              </a:rPr>
              <a:t>are some frameworks</a:t>
            </a:r>
            <a:r>
              <a:rPr lang="en-US" sz="3200" b="1" i="1" dirty="0">
                <a:solidFill>
                  <a:srgbClr val="00B050"/>
                </a:solidFill>
              </a:rPr>
              <a:t>, tools, and </a:t>
            </a:r>
            <a:r>
              <a:rPr lang="en-US" sz="3200" b="1" i="1" dirty="0" smtClean="0">
                <a:solidFill>
                  <a:srgbClr val="00B050"/>
                </a:solidFill>
              </a:rPr>
              <a:t>examples?</a:t>
            </a:r>
            <a:r>
              <a:rPr lang="en-US" sz="3200" b="1" dirty="0"/>
              <a:t/>
            </a:r>
            <a:br>
              <a:rPr lang="en-US" sz="3200" b="1" dirty="0"/>
            </a:br>
            <a:endParaRPr lang="en-US" sz="3100" b="1" dirty="0"/>
          </a:p>
        </p:txBody>
      </p:sp>
      <p:sp>
        <p:nvSpPr>
          <p:cNvPr id="3" name="Subtitle 2"/>
          <p:cNvSpPr>
            <a:spLocks noGrp="1"/>
          </p:cNvSpPr>
          <p:nvPr>
            <p:ph idx="1"/>
          </p:nvPr>
        </p:nvSpPr>
        <p:spPr>
          <a:xfrm>
            <a:off x="413102" y="1676400"/>
            <a:ext cx="8229600" cy="4724400"/>
          </a:xfrm>
        </p:spPr>
        <p:txBody>
          <a:bodyPr>
            <a:normAutofit/>
          </a:bodyPr>
          <a:lstStyle/>
          <a:p>
            <a:pPr marL="0" indent="0">
              <a:buNone/>
            </a:pPr>
            <a:r>
              <a:rPr lang="en-US" dirty="0" err="1" smtClean="0">
                <a:solidFill>
                  <a:schemeClr val="tx1"/>
                </a:solidFill>
                <a:hlinkClick r:id="rId4"/>
              </a:rPr>
              <a:t>Stoecker</a:t>
            </a:r>
            <a:r>
              <a:rPr lang="en-US" dirty="0" smtClean="0">
                <a:solidFill>
                  <a:schemeClr val="tx1"/>
                </a:solidFill>
                <a:hlinkClick r:id="rId4"/>
              </a:rPr>
              <a:t> &amp; Beckman- Strategic design model</a:t>
            </a:r>
            <a:endParaRPr lang="en-US" dirty="0" smtClean="0">
              <a:solidFill>
                <a:schemeClr val="tx1"/>
              </a:solidFill>
            </a:endParaRPr>
          </a:p>
          <a:p>
            <a:pPr marL="0" indent="0">
              <a:buNone/>
            </a:pPr>
            <a:endParaRPr lang="en-US" dirty="0" smtClean="0"/>
          </a:p>
        </p:txBody>
      </p:sp>
      <p:graphicFrame>
        <p:nvGraphicFramePr>
          <p:cNvPr id="4" name="Diagram 3"/>
          <p:cNvGraphicFramePr/>
          <p:nvPr>
            <p:extLst>
              <p:ext uri="{D42A27DB-BD31-4B8C-83A1-F6EECF244321}">
                <p14:modId xmlns:p14="http://schemas.microsoft.com/office/powerpoint/2010/main" val="1300256791"/>
              </p:ext>
            </p:extLst>
          </p:nvPr>
        </p:nvGraphicFramePr>
        <p:xfrm>
          <a:off x="1479902" y="2362200"/>
          <a:ext cx="60960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25643595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sz="3100" b="1" dirty="0" smtClean="0"/>
              <a:t/>
            </a:r>
            <a:br>
              <a:rPr lang="en-US" sz="3100" b="1" dirty="0" smtClean="0"/>
            </a:br>
            <a:r>
              <a:rPr lang="en-US" sz="3100" b="1" dirty="0" smtClean="0"/>
              <a:t>Community Impacts - </a:t>
            </a:r>
            <a:br>
              <a:rPr lang="en-US" sz="3100" b="1" dirty="0" smtClean="0"/>
            </a:br>
            <a:r>
              <a:rPr lang="en-US" sz="3200" b="1" i="1" dirty="0">
                <a:solidFill>
                  <a:srgbClr val="00B050"/>
                </a:solidFill>
              </a:rPr>
              <a:t>What </a:t>
            </a:r>
            <a:r>
              <a:rPr lang="en-US" sz="3200" b="1" i="1" dirty="0" smtClean="0">
                <a:solidFill>
                  <a:srgbClr val="00B050"/>
                </a:solidFill>
              </a:rPr>
              <a:t>are some frameworks</a:t>
            </a:r>
            <a:r>
              <a:rPr lang="en-US" sz="3200" b="1" i="1" dirty="0">
                <a:solidFill>
                  <a:srgbClr val="00B050"/>
                </a:solidFill>
              </a:rPr>
              <a:t>, tools, and </a:t>
            </a:r>
            <a:r>
              <a:rPr lang="en-US" sz="3200" b="1" i="1" dirty="0" smtClean="0">
                <a:solidFill>
                  <a:srgbClr val="00B050"/>
                </a:solidFill>
              </a:rPr>
              <a:t>examples?</a:t>
            </a:r>
            <a:r>
              <a:rPr lang="en-US" sz="3200" b="1" dirty="0"/>
              <a:t/>
            </a:r>
            <a:br>
              <a:rPr lang="en-US" sz="3200" b="1" dirty="0"/>
            </a:br>
            <a:endParaRPr lang="en-US" sz="3100" b="1" dirty="0"/>
          </a:p>
        </p:txBody>
      </p:sp>
      <p:sp>
        <p:nvSpPr>
          <p:cNvPr id="3" name="Subtitle 2"/>
          <p:cNvSpPr>
            <a:spLocks noGrp="1"/>
          </p:cNvSpPr>
          <p:nvPr>
            <p:ph idx="1"/>
          </p:nvPr>
        </p:nvSpPr>
        <p:spPr>
          <a:xfrm>
            <a:off x="413102" y="1676400"/>
            <a:ext cx="8229600" cy="4724400"/>
          </a:xfrm>
        </p:spPr>
        <p:txBody>
          <a:bodyPr>
            <a:normAutofit/>
          </a:bodyPr>
          <a:lstStyle/>
          <a:p>
            <a:pPr marL="514350" indent="-514350">
              <a:buFont typeface="+mj-lt"/>
              <a:buAutoNum type="arabicPeriod"/>
            </a:pPr>
            <a:r>
              <a:rPr lang="en-US" dirty="0" smtClean="0"/>
              <a:t>Is International Service-Learning Win-Win?: A Qualitative Case Study of an Engineering Partnership (Reynolds)</a:t>
            </a:r>
          </a:p>
          <a:p>
            <a:pPr marL="514350" indent="-514350">
              <a:buFont typeface="+mj-lt"/>
              <a:buAutoNum type="arabicPeriod"/>
            </a:pPr>
            <a:endParaRPr lang="en-US" dirty="0"/>
          </a:p>
          <a:p>
            <a:pPr marL="514350" indent="-514350">
              <a:buFont typeface="+mj-lt"/>
              <a:buAutoNum type="arabicPeriod"/>
            </a:pPr>
            <a:r>
              <a:rPr lang="en-US" dirty="0" smtClean="0"/>
              <a:t>Market </a:t>
            </a:r>
            <a:r>
              <a:rPr lang="en-US" dirty="0"/>
              <a:t>Pressures &amp; Idealistic Efforts: Addressing Community Impacts and Perverse Incentives through </a:t>
            </a:r>
            <a:r>
              <a:rPr lang="en-US" dirty="0" smtClean="0"/>
              <a:t>Fair </a:t>
            </a:r>
            <a:r>
              <a:rPr lang="en-US" dirty="0"/>
              <a:t>Trade Learning </a:t>
            </a:r>
            <a:r>
              <a:rPr lang="en-US" dirty="0" smtClean="0"/>
              <a:t>(Hartman &amp; </a:t>
            </a:r>
            <a:r>
              <a:rPr lang="en-US" dirty="0" err="1" smtClean="0"/>
              <a:t>Chaire</a:t>
            </a:r>
            <a:r>
              <a:rPr lang="en-US" dirty="0" smtClean="0"/>
              <a:t>)</a:t>
            </a:r>
          </a:p>
        </p:txBody>
      </p:sp>
    </p:spTree>
    <p:extLst>
      <p:ext uri="{BB962C8B-B14F-4D97-AF65-F5344CB8AC3E}">
        <p14:creationId xmlns:p14="http://schemas.microsoft.com/office/powerpoint/2010/main" val="20420837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sz="3100" b="1" dirty="0" smtClean="0"/>
              <a:t/>
            </a:r>
            <a:br>
              <a:rPr lang="en-US" sz="3100" b="1" dirty="0" smtClean="0"/>
            </a:br>
            <a:r>
              <a:rPr lang="en-US" sz="3100" b="1" dirty="0" smtClean="0"/>
              <a:t>Community Impacts - </a:t>
            </a:r>
            <a:br>
              <a:rPr lang="en-US" sz="3100" b="1" dirty="0" smtClean="0"/>
            </a:br>
            <a:r>
              <a:rPr lang="en-US" sz="3200" b="1" i="1" dirty="0">
                <a:solidFill>
                  <a:srgbClr val="00B050"/>
                </a:solidFill>
              </a:rPr>
              <a:t>What </a:t>
            </a:r>
            <a:r>
              <a:rPr lang="en-US" sz="3200" b="1" i="1" dirty="0" smtClean="0">
                <a:solidFill>
                  <a:srgbClr val="00B050"/>
                </a:solidFill>
              </a:rPr>
              <a:t>are some frameworks</a:t>
            </a:r>
            <a:r>
              <a:rPr lang="en-US" sz="3200" b="1" i="1" dirty="0">
                <a:solidFill>
                  <a:srgbClr val="00B050"/>
                </a:solidFill>
              </a:rPr>
              <a:t>, tools, and </a:t>
            </a:r>
            <a:r>
              <a:rPr lang="en-US" sz="3200" b="1" i="1" dirty="0" smtClean="0">
                <a:solidFill>
                  <a:srgbClr val="00B050"/>
                </a:solidFill>
              </a:rPr>
              <a:t>examples?</a:t>
            </a:r>
            <a:r>
              <a:rPr lang="en-US" sz="3200" b="1" dirty="0"/>
              <a:t/>
            </a:r>
            <a:br>
              <a:rPr lang="en-US" sz="3200" b="1" dirty="0"/>
            </a:br>
            <a:endParaRPr lang="en-US" sz="3100" b="1" dirty="0"/>
          </a:p>
        </p:txBody>
      </p:sp>
      <p:sp>
        <p:nvSpPr>
          <p:cNvPr id="3" name="Subtitle 2"/>
          <p:cNvSpPr>
            <a:spLocks noGrp="1"/>
          </p:cNvSpPr>
          <p:nvPr>
            <p:ph idx="1"/>
          </p:nvPr>
        </p:nvSpPr>
        <p:spPr>
          <a:xfrm>
            <a:off x="413102" y="1676400"/>
            <a:ext cx="8229600" cy="4724400"/>
          </a:xfrm>
        </p:spPr>
        <p:txBody>
          <a:bodyPr>
            <a:normAutofit/>
          </a:bodyPr>
          <a:lstStyle/>
          <a:p>
            <a:pPr marL="0" indent="0">
              <a:buNone/>
            </a:pPr>
            <a:r>
              <a:rPr lang="en-US" dirty="0" smtClean="0"/>
              <a:t>Is International Service-Learning Win-Win?: A Qualitative Case Study of an Engineering Partnership (Reynolds)</a:t>
            </a:r>
          </a:p>
          <a:p>
            <a:pPr lvl="1"/>
            <a:r>
              <a:rPr lang="en-US" b="1" dirty="0" smtClean="0"/>
              <a:t>Sites</a:t>
            </a:r>
            <a:r>
              <a:rPr lang="en-US" dirty="0" smtClean="0"/>
              <a:t>: Villanova College of Engineering/ </a:t>
            </a:r>
            <a:r>
              <a:rPr lang="en-US" dirty="0" err="1" smtClean="0"/>
              <a:t>Waslala</a:t>
            </a:r>
            <a:r>
              <a:rPr lang="en-US" dirty="0" smtClean="0"/>
              <a:t>, Nicaragua</a:t>
            </a:r>
          </a:p>
          <a:p>
            <a:pPr lvl="1"/>
            <a:r>
              <a:rPr lang="en-US" b="1" dirty="0" smtClean="0"/>
              <a:t>Methods</a:t>
            </a:r>
            <a:r>
              <a:rPr lang="en-US" dirty="0" smtClean="0"/>
              <a:t>: participant observation, interviews, focus groups</a:t>
            </a:r>
          </a:p>
          <a:p>
            <a:pPr lvl="1"/>
            <a:r>
              <a:rPr lang="en-US" b="1" dirty="0" smtClean="0"/>
              <a:t>Challenge</a:t>
            </a:r>
            <a:r>
              <a:rPr lang="en-US" dirty="0" smtClean="0"/>
              <a:t> of </a:t>
            </a:r>
            <a:r>
              <a:rPr lang="en-US" dirty="0" err="1" smtClean="0"/>
              <a:t>positionality</a:t>
            </a:r>
            <a:endParaRPr lang="en-US" dirty="0" smtClean="0"/>
          </a:p>
        </p:txBody>
      </p:sp>
    </p:spTree>
    <p:extLst>
      <p:ext uri="{BB962C8B-B14F-4D97-AF65-F5344CB8AC3E}">
        <p14:creationId xmlns:p14="http://schemas.microsoft.com/office/powerpoint/2010/main" val="312050832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sz="3100" b="1" dirty="0" smtClean="0"/>
              <a:t/>
            </a:r>
            <a:br>
              <a:rPr lang="en-US" sz="3100" b="1" dirty="0" smtClean="0"/>
            </a:br>
            <a:r>
              <a:rPr lang="en-US" sz="3100" b="1" dirty="0" smtClean="0"/>
              <a:t>Community Impacts - </a:t>
            </a:r>
            <a:br>
              <a:rPr lang="en-US" sz="3100" b="1" dirty="0" smtClean="0"/>
            </a:br>
            <a:r>
              <a:rPr lang="en-US" sz="3200" b="1" i="1" dirty="0">
                <a:solidFill>
                  <a:srgbClr val="00B050"/>
                </a:solidFill>
              </a:rPr>
              <a:t>What </a:t>
            </a:r>
            <a:r>
              <a:rPr lang="en-US" sz="3200" b="1" i="1" dirty="0" smtClean="0">
                <a:solidFill>
                  <a:srgbClr val="00B050"/>
                </a:solidFill>
              </a:rPr>
              <a:t>are some frameworks</a:t>
            </a:r>
            <a:r>
              <a:rPr lang="en-US" sz="3200" b="1" i="1" dirty="0">
                <a:solidFill>
                  <a:srgbClr val="00B050"/>
                </a:solidFill>
              </a:rPr>
              <a:t>, tools, and </a:t>
            </a:r>
            <a:r>
              <a:rPr lang="en-US" sz="3200" b="1" i="1" dirty="0" smtClean="0">
                <a:solidFill>
                  <a:srgbClr val="00B050"/>
                </a:solidFill>
              </a:rPr>
              <a:t>examples?</a:t>
            </a:r>
            <a:r>
              <a:rPr lang="en-US" sz="3200" b="1" dirty="0"/>
              <a:t/>
            </a:r>
            <a:br>
              <a:rPr lang="en-US" sz="3200" b="1" dirty="0"/>
            </a:br>
            <a:endParaRPr lang="en-US" sz="3100" b="1" dirty="0"/>
          </a:p>
        </p:txBody>
      </p:sp>
      <p:sp>
        <p:nvSpPr>
          <p:cNvPr id="3" name="Subtitle 2"/>
          <p:cNvSpPr>
            <a:spLocks noGrp="1"/>
          </p:cNvSpPr>
          <p:nvPr>
            <p:ph idx="1"/>
          </p:nvPr>
        </p:nvSpPr>
        <p:spPr>
          <a:xfrm>
            <a:off x="413102" y="1676400"/>
            <a:ext cx="8229600" cy="4724400"/>
          </a:xfrm>
        </p:spPr>
        <p:txBody>
          <a:bodyPr>
            <a:normAutofit/>
          </a:bodyPr>
          <a:lstStyle/>
          <a:p>
            <a:pPr marL="0" indent="0">
              <a:buNone/>
            </a:pPr>
            <a:r>
              <a:rPr lang="en-US" dirty="0" smtClean="0"/>
              <a:t>Market </a:t>
            </a:r>
            <a:r>
              <a:rPr lang="en-US" dirty="0"/>
              <a:t>Pressures &amp; Idealistic Efforts: Addressing Community Impacts and Perverse Incentives through </a:t>
            </a:r>
            <a:r>
              <a:rPr lang="en-US" dirty="0" smtClean="0"/>
              <a:t>Fair </a:t>
            </a:r>
            <a:r>
              <a:rPr lang="en-US" dirty="0"/>
              <a:t>Trade Learning </a:t>
            </a:r>
            <a:r>
              <a:rPr lang="en-US" dirty="0" smtClean="0"/>
              <a:t>(Hartman &amp; </a:t>
            </a:r>
            <a:r>
              <a:rPr lang="en-US" dirty="0" err="1" smtClean="0"/>
              <a:t>Chaire</a:t>
            </a:r>
            <a:r>
              <a:rPr lang="en-US" dirty="0" smtClean="0"/>
              <a:t>)</a:t>
            </a:r>
          </a:p>
          <a:p>
            <a:pPr lvl="1"/>
            <a:r>
              <a:rPr lang="en-US" b="1" dirty="0" smtClean="0"/>
              <a:t>Sites: </a:t>
            </a:r>
            <a:r>
              <a:rPr lang="en-US" dirty="0" smtClean="0"/>
              <a:t>Bolivia, Tanzania, Jamaica</a:t>
            </a:r>
          </a:p>
          <a:p>
            <a:pPr lvl="1"/>
            <a:r>
              <a:rPr lang="en-US" b="1" dirty="0" smtClean="0"/>
              <a:t>Methods: </a:t>
            </a:r>
            <a:r>
              <a:rPr lang="en-US" dirty="0" smtClean="0"/>
              <a:t>Survey, interview/ focus group</a:t>
            </a:r>
          </a:p>
          <a:p>
            <a:pPr lvl="1"/>
            <a:r>
              <a:rPr lang="en-US" b="1" dirty="0" smtClean="0"/>
              <a:t>Initial findings </a:t>
            </a:r>
          </a:p>
          <a:p>
            <a:pPr lvl="1"/>
            <a:r>
              <a:rPr lang="en-US" b="1" dirty="0" smtClean="0"/>
              <a:t>Lessons</a:t>
            </a:r>
            <a:r>
              <a:rPr lang="en-US" dirty="0" smtClean="0"/>
              <a:t> learned during data collection</a:t>
            </a:r>
          </a:p>
          <a:p>
            <a:pPr lvl="1"/>
            <a:r>
              <a:rPr lang="en-US" b="1" dirty="0" smtClean="0"/>
              <a:t>Challenges</a:t>
            </a:r>
          </a:p>
        </p:txBody>
      </p:sp>
    </p:spTree>
    <p:extLst>
      <p:ext uri="{BB962C8B-B14F-4D97-AF65-F5344CB8AC3E}">
        <p14:creationId xmlns:p14="http://schemas.microsoft.com/office/powerpoint/2010/main" val="134670750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Content Placeholder 3"/>
          <p:cNvGraphicFramePr>
            <a:graphicFrameLocks noGrp="1"/>
          </p:cNvGraphicFramePr>
          <p:nvPr>
            <p:ph idx="4294967295"/>
            <p:extLst>
              <p:ext uri="{D42A27DB-BD31-4B8C-83A1-F6EECF244321}">
                <p14:modId xmlns:p14="http://schemas.microsoft.com/office/powerpoint/2010/main" val="4063952326"/>
              </p:ext>
            </p:extLst>
          </p:nvPr>
        </p:nvGraphicFramePr>
        <p:xfrm>
          <a:off x="-1" y="-36724"/>
          <a:ext cx="9144001" cy="6894725"/>
        </p:xfrm>
        <a:graphic>
          <a:graphicData uri="http://schemas.openxmlformats.org/drawingml/2006/table">
            <a:tbl>
              <a:tblPr>
                <a:tableStyleId>{5C22544A-7EE6-4342-B048-85BDC9FD1C3A}</a:tableStyleId>
              </a:tblPr>
              <a:tblGrid>
                <a:gridCol w="5143501"/>
                <a:gridCol w="714375"/>
                <a:gridCol w="714375"/>
                <a:gridCol w="714375"/>
                <a:gridCol w="714375"/>
                <a:gridCol w="642937"/>
                <a:gridCol w="500063"/>
              </a:tblGrid>
              <a:tr h="476542">
                <a:tc>
                  <a:txBody>
                    <a:bodyPr/>
                    <a:lstStyle/>
                    <a:p>
                      <a:pPr algn="l" fontAlgn="ctr"/>
                      <a:r>
                        <a:rPr lang="en-US" sz="1400" b="1" u="none" strike="noStrike" dirty="0">
                          <a:effectLst/>
                        </a:rPr>
                        <a:t>Based on 69 community  </a:t>
                      </a:r>
                      <a:r>
                        <a:rPr lang="en-US" sz="1400" b="1" u="none" strike="noStrike" dirty="0" smtClean="0">
                          <a:effectLst/>
                        </a:rPr>
                        <a:t>member </a:t>
                      </a:r>
                      <a:r>
                        <a:rPr lang="en-US" sz="1400" b="1" u="none" strike="noStrike" dirty="0">
                          <a:effectLst/>
                        </a:rPr>
                        <a:t>survey responses from  </a:t>
                      </a:r>
                      <a:r>
                        <a:rPr lang="en-US" sz="1400" b="1" u="none" strike="noStrike" dirty="0" smtClean="0">
                          <a:effectLst/>
                        </a:rPr>
                        <a:t>Bolivia</a:t>
                      </a:r>
                      <a:r>
                        <a:rPr lang="en-US" sz="1400" b="1" u="none" strike="noStrike" dirty="0">
                          <a:effectLst/>
                        </a:rPr>
                        <a:t>, Jamaica, &amp; Tanzania.</a:t>
                      </a:r>
                      <a:endParaRPr lang="en-US" sz="1400" b="1" i="0" u="none" strike="noStrike" dirty="0">
                        <a:solidFill>
                          <a:srgbClr val="000000"/>
                        </a:solidFill>
                        <a:effectLst/>
                        <a:latin typeface="Calibri"/>
                      </a:endParaRPr>
                    </a:p>
                  </a:txBody>
                  <a:tcPr marL="0" marR="0" marT="0" marB="0" anchor="ctr"/>
                </a:tc>
                <a:tc>
                  <a:txBody>
                    <a:bodyPr/>
                    <a:lstStyle/>
                    <a:p>
                      <a:pPr algn="ctr" fontAlgn="ctr"/>
                      <a:r>
                        <a:rPr lang="en-US" sz="1400" b="1" u="none" strike="noStrike" dirty="0">
                          <a:effectLst/>
                        </a:rPr>
                        <a:t>Strongly Agree</a:t>
                      </a:r>
                      <a:endParaRPr lang="en-US" sz="1400" b="1" i="0" u="none" strike="noStrike" dirty="0">
                        <a:solidFill>
                          <a:srgbClr val="000000"/>
                        </a:solidFill>
                        <a:effectLst/>
                        <a:latin typeface="Calibri"/>
                      </a:endParaRPr>
                    </a:p>
                  </a:txBody>
                  <a:tcPr marL="0" marR="0" marT="0" marB="0" anchor="ctr"/>
                </a:tc>
                <a:tc>
                  <a:txBody>
                    <a:bodyPr/>
                    <a:lstStyle/>
                    <a:p>
                      <a:pPr algn="ctr" fontAlgn="ctr"/>
                      <a:r>
                        <a:rPr lang="en-US" sz="1400" b="1" u="none" strike="noStrike" dirty="0" smtClean="0">
                          <a:effectLst/>
                        </a:rPr>
                        <a:t>SW </a:t>
                      </a:r>
                      <a:r>
                        <a:rPr lang="en-US" sz="1400" b="1" u="none" strike="noStrike" dirty="0">
                          <a:effectLst/>
                        </a:rPr>
                        <a:t>Agree</a:t>
                      </a:r>
                      <a:endParaRPr lang="en-US" sz="1400" b="1" i="0" u="none" strike="noStrike" dirty="0">
                        <a:solidFill>
                          <a:srgbClr val="000000"/>
                        </a:solidFill>
                        <a:effectLst/>
                        <a:latin typeface="Calibri"/>
                      </a:endParaRPr>
                    </a:p>
                  </a:txBody>
                  <a:tcPr marL="0" marR="0" marT="0" marB="0" anchor="ctr"/>
                </a:tc>
                <a:tc>
                  <a:txBody>
                    <a:bodyPr/>
                    <a:lstStyle/>
                    <a:p>
                      <a:pPr algn="ctr" fontAlgn="ctr"/>
                      <a:r>
                        <a:rPr lang="en-US" sz="1400" b="1" u="none" strike="noStrike" dirty="0">
                          <a:effectLst/>
                        </a:rPr>
                        <a:t>Neither</a:t>
                      </a:r>
                      <a:endParaRPr lang="en-US" sz="1400" b="1" i="0" u="none" strike="noStrike" dirty="0">
                        <a:solidFill>
                          <a:srgbClr val="000000"/>
                        </a:solidFill>
                        <a:effectLst/>
                        <a:latin typeface="Calibri"/>
                      </a:endParaRPr>
                    </a:p>
                  </a:txBody>
                  <a:tcPr marL="0" marR="0" marT="0" marB="0" anchor="ctr"/>
                </a:tc>
                <a:tc>
                  <a:txBody>
                    <a:bodyPr/>
                    <a:lstStyle/>
                    <a:p>
                      <a:pPr algn="ctr" fontAlgn="ctr"/>
                      <a:r>
                        <a:rPr lang="en-US" sz="1400" b="1" u="none" strike="noStrike" dirty="0" smtClean="0">
                          <a:effectLst/>
                        </a:rPr>
                        <a:t>SW </a:t>
                      </a:r>
                      <a:r>
                        <a:rPr lang="en-US" sz="1400" b="1" u="none" strike="noStrike" dirty="0">
                          <a:effectLst/>
                        </a:rPr>
                        <a:t>Disagree</a:t>
                      </a:r>
                      <a:endParaRPr lang="en-US" sz="1400" b="1" i="0" u="none" strike="noStrike" dirty="0">
                        <a:solidFill>
                          <a:srgbClr val="000000"/>
                        </a:solidFill>
                        <a:effectLst/>
                        <a:latin typeface="Calibri"/>
                      </a:endParaRPr>
                    </a:p>
                  </a:txBody>
                  <a:tcPr marL="0" marR="0" marT="0" marB="0" anchor="ctr"/>
                </a:tc>
                <a:tc>
                  <a:txBody>
                    <a:bodyPr/>
                    <a:lstStyle/>
                    <a:p>
                      <a:pPr algn="ctr" fontAlgn="ctr"/>
                      <a:r>
                        <a:rPr lang="en-US" sz="1400" b="1" u="none" strike="noStrike" dirty="0">
                          <a:effectLst/>
                        </a:rPr>
                        <a:t>Strongly Disagree</a:t>
                      </a:r>
                      <a:endParaRPr lang="en-US" sz="1400" b="1" i="0" u="none" strike="noStrike" dirty="0">
                        <a:solidFill>
                          <a:srgbClr val="000000"/>
                        </a:solidFill>
                        <a:effectLst/>
                        <a:latin typeface="Calibri"/>
                      </a:endParaRPr>
                    </a:p>
                  </a:txBody>
                  <a:tcPr marL="0" marR="0" marT="0" marB="0" anchor="ctr"/>
                </a:tc>
                <a:tc>
                  <a:txBody>
                    <a:bodyPr/>
                    <a:lstStyle/>
                    <a:p>
                      <a:pPr algn="ctr" fontAlgn="ctr"/>
                      <a:r>
                        <a:rPr lang="en-US" sz="1400" b="1" u="none" strike="noStrike" dirty="0">
                          <a:effectLst/>
                        </a:rPr>
                        <a:t>N/A</a:t>
                      </a:r>
                      <a:endParaRPr lang="en-US" sz="1400" b="1" i="0" u="none" strike="noStrike" dirty="0">
                        <a:solidFill>
                          <a:srgbClr val="000000"/>
                        </a:solidFill>
                        <a:effectLst/>
                        <a:latin typeface="Calibri"/>
                      </a:endParaRPr>
                    </a:p>
                  </a:txBody>
                  <a:tcPr marL="0" marR="0" marT="0" marB="0" anchor="ctr"/>
                </a:tc>
              </a:tr>
              <a:tr h="476542">
                <a:tc>
                  <a:txBody>
                    <a:bodyPr/>
                    <a:lstStyle/>
                    <a:p>
                      <a:pPr algn="l" fontAlgn="ctr"/>
                      <a:r>
                        <a:rPr lang="en-US" sz="1500" u="none" strike="noStrike" dirty="0" err="1">
                          <a:effectLst/>
                        </a:rPr>
                        <a:t>Amizade</a:t>
                      </a:r>
                      <a:r>
                        <a:rPr lang="en-US" sz="1500" u="none" strike="noStrike" dirty="0">
                          <a:effectLst/>
                        </a:rPr>
                        <a:t> projects cause </a:t>
                      </a:r>
                      <a:r>
                        <a:rPr lang="en-US" sz="1500" u="none" strike="noStrike" dirty="0" smtClean="0">
                          <a:effectLst/>
                        </a:rPr>
                        <a:t> </a:t>
                      </a:r>
                      <a:r>
                        <a:rPr lang="en-US" sz="1500" u="none" strike="noStrike" dirty="0">
                          <a:effectLst/>
                        </a:rPr>
                        <a:t>immediate </a:t>
                      </a:r>
                      <a:r>
                        <a:rPr lang="en-US" sz="1500" b="0" u="none" strike="noStrike" dirty="0">
                          <a:effectLst/>
                        </a:rPr>
                        <a:t>positive impacts </a:t>
                      </a:r>
                      <a:r>
                        <a:rPr lang="en-US" sz="1500" u="none" strike="noStrike" dirty="0">
                          <a:effectLst/>
                        </a:rPr>
                        <a:t>in [the community].</a:t>
                      </a:r>
                      <a:endParaRPr lang="en-US" sz="1500" b="0" i="0" u="none" strike="noStrike" dirty="0">
                        <a:solidFill>
                          <a:srgbClr val="000000"/>
                        </a:solidFill>
                        <a:effectLst/>
                        <a:latin typeface="Calibri"/>
                      </a:endParaRPr>
                    </a:p>
                  </a:txBody>
                  <a:tcPr marL="49964" marR="0" marT="0" marB="0" anchor="ctr"/>
                </a:tc>
                <a:tc>
                  <a:txBody>
                    <a:bodyPr/>
                    <a:lstStyle/>
                    <a:p>
                      <a:pPr algn="ctr" fontAlgn="ctr"/>
                      <a:r>
                        <a:rPr lang="en-US" sz="1400" u="none" strike="noStrike" dirty="0">
                          <a:effectLst/>
                        </a:rPr>
                        <a:t>73%</a:t>
                      </a:r>
                      <a:endParaRPr lang="en-US" sz="1400" b="0" i="0" u="none" strike="noStrike" dirty="0">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dirty="0">
                          <a:effectLst/>
                        </a:rPr>
                        <a:t>15%</a:t>
                      </a:r>
                      <a:endParaRPr lang="en-US" sz="1400" b="0" i="0" u="none" strike="noStrike" dirty="0">
                        <a:solidFill>
                          <a:srgbClr val="000000"/>
                        </a:solidFill>
                        <a:effectLst/>
                        <a:latin typeface="Calibri"/>
                      </a:endParaRPr>
                    </a:p>
                  </a:txBody>
                  <a:tcPr marL="0" marR="0" marT="0" marB="0" anchor="ctr"/>
                </a:tc>
                <a:tc>
                  <a:txBody>
                    <a:bodyPr/>
                    <a:lstStyle/>
                    <a:p>
                      <a:pPr algn="ctr" fontAlgn="ctr"/>
                      <a:r>
                        <a:rPr lang="en-US" sz="1400" u="none" strike="noStrike">
                          <a:effectLst/>
                        </a:rPr>
                        <a:t>11%</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l" fontAlgn="t"/>
                      <a:endParaRPr lang="en-US" sz="1400" b="0" i="0" u="none" strike="noStrike">
                        <a:solidFill>
                          <a:srgbClr val="000000"/>
                        </a:solidFill>
                        <a:effectLst/>
                        <a:latin typeface="Calibri"/>
                      </a:endParaRPr>
                    </a:p>
                  </a:txBody>
                  <a:tcPr marL="0" marR="0" marT="0" marB="0"/>
                </a:tc>
              </a:tr>
              <a:tr h="476542">
                <a:tc>
                  <a:txBody>
                    <a:bodyPr/>
                    <a:lstStyle/>
                    <a:p>
                      <a:pPr algn="l" fontAlgn="ctr"/>
                      <a:r>
                        <a:rPr lang="en-US" sz="1500" u="none" strike="noStrike" dirty="0" err="1">
                          <a:effectLst/>
                        </a:rPr>
                        <a:t>Amizade</a:t>
                      </a:r>
                      <a:r>
                        <a:rPr lang="en-US" sz="1500" u="none" strike="noStrike" dirty="0">
                          <a:effectLst/>
                        </a:rPr>
                        <a:t> projects jumpstart [community] residents to  </a:t>
                      </a:r>
                      <a:r>
                        <a:rPr lang="en-US" sz="1500" u="none" strike="noStrike" dirty="0" smtClean="0">
                          <a:effectLst/>
                        </a:rPr>
                        <a:t>participate </a:t>
                      </a:r>
                      <a:r>
                        <a:rPr lang="en-US" sz="1500" u="none" strike="noStrike" dirty="0">
                          <a:effectLst/>
                        </a:rPr>
                        <a:t>in local service.</a:t>
                      </a:r>
                      <a:endParaRPr lang="en-US" sz="1500" b="0" i="0" u="none" strike="noStrike" dirty="0">
                        <a:solidFill>
                          <a:srgbClr val="000000"/>
                        </a:solidFill>
                        <a:effectLst/>
                        <a:latin typeface="Calibri"/>
                      </a:endParaRPr>
                    </a:p>
                  </a:txBody>
                  <a:tcPr marL="49964" marR="0" marT="0" marB="0" anchor="ctr"/>
                </a:tc>
                <a:tc>
                  <a:txBody>
                    <a:bodyPr/>
                    <a:lstStyle/>
                    <a:p>
                      <a:pPr algn="ctr" fontAlgn="ctr"/>
                      <a:r>
                        <a:rPr lang="en-US" sz="1400" u="none" strike="noStrike">
                          <a:effectLst/>
                        </a:rPr>
                        <a:t>68%</a:t>
                      </a:r>
                      <a:endParaRPr lang="en-US" sz="1400" b="0" i="0" u="none" strike="noStrike">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dirty="0">
                          <a:effectLst/>
                        </a:rPr>
                        <a:t>22%</a:t>
                      </a:r>
                      <a:endParaRPr lang="en-US" sz="1400" b="0" i="0" u="none" strike="noStrike" dirty="0">
                        <a:solidFill>
                          <a:srgbClr val="000000"/>
                        </a:solidFill>
                        <a:effectLst/>
                        <a:latin typeface="Calibri"/>
                      </a:endParaRPr>
                    </a:p>
                  </a:txBody>
                  <a:tcPr marL="0" marR="0" marT="0" marB="0" anchor="ctr"/>
                </a:tc>
                <a:tc>
                  <a:txBody>
                    <a:bodyPr/>
                    <a:lstStyle/>
                    <a:p>
                      <a:pPr algn="ctr" fontAlgn="ctr"/>
                      <a:r>
                        <a:rPr lang="en-US" sz="1400" u="none" strike="noStrike">
                          <a:effectLst/>
                        </a:rPr>
                        <a:t>8%</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1.40%</a:t>
                      </a:r>
                      <a:endParaRPr lang="en-US" sz="1400" b="0" i="0" u="none" strike="noStrike">
                        <a:solidFill>
                          <a:srgbClr val="000000"/>
                        </a:solidFill>
                        <a:effectLst/>
                        <a:latin typeface="Calibri"/>
                      </a:endParaRPr>
                    </a:p>
                  </a:txBody>
                  <a:tcPr marL="0" marR="0" marT="0" marB="0" anchor="ctr"/>
                </a:tc>
                <a:tc>
                  <a:txBody>
                    <a:bodyPr/>
                    <a:lstStyle/>
                    <a:p>
                      <a:pPr algn="l" fontAlgn="ctr"/>
                      <a:r>
                        <a:rPr lang="en-US" sz="1400" u="none" strike="noStrike">
                          <a:effectLst/>
                        </a:rPr>
                        <a:t> </a:t>
                      </a:r>
                      <a:endParaRPr lang="en-US" sz="1400" b="0" i="0" u="none" strike="noStrike">
                        <a:solidFill>
                          <a:srgbClr val="000000"/>
                        </a:solidFill>
                        <a:effectLst/>
                        <a:latin typeface="Calibri"/>
                      </a:endParaRPr>
                    </a:p>
                  </a:txBody>
                  <a:tcPr marL="0" marR="0" marT="0" marB="0" anchor="ctr"/>
                </a:tc>
              </a:tr>
              <a:tr h="360788">
                <a:tc>
                  <a:txBody>
                    <a:bodyPr/>
                    <a:lstStyle/>
                    <a:p>
                      <a:pPr algn="l" fontAlgn="ctr"/>
                      <a:r>
                        <a:rPr lang="en-US" sz="1500" u="none" strike="noStrike" dirty="0">
                          <a:effectLst/>
                        </a:rPr>
                        <a:t>Through the partnership, [the community] develops local  leaders.</a:t>
                      </a:r>
                      <a:endParaRPr lang="en-US" sz="1500" b="0" i="0" u="none" strike="noStrike" dirty="0">
                        <a:solidFill>
                          <a:srgbClr val="000000"/>
                        </a:solidFill>
                        <a:effectLst/>
                        <a:latin typeface="Calibri"/>
                      </a:endParaRPr>
                    </a:p>
                  </a:txBody>
                  <a:tcPr marL="49964" marR="0" marT="0" marB="0" anchor="ctr"/>
                </a:tc>
                <a:tc>
                  <a:txBody>
                    <a:bodyPr/>
                    <a:lstStyle/>
                    <a:p>
                      <a:pPr algn="ctr" fontAlgn="ctr"/>
                      <a:r>
                        <a:rPr lang="en-US" sz="1400" u="none" strike="noStrike">
                          <a:effectLst/>
                        </a:rPr>
                        <a:t>70%</a:t>
                      </a:r>
                      <a:endParaRPr lang="en-US" sz="1400" b="0" i="0" u="none" strike="noStrike">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dirty="0">
                          <a:effectLst/>
                        </a:rPr>
                        <a:t>20%</a:t>
                      </a:r>
                      <a:endParaRPr lang="en-US" sz="1400" b="0" i="0" u="none" strike="noStrike" dirty="0">
                        <a:solidFill>
                          <a:srgbClr val="000000"/>
                        </a:solidFill>
                        <a:effectLst/>
                        <a:latin typeface="Calibri"/>
                      </a:endParaRPr>
                    </a:p>
                  </a:txBody>
                  <a:tcPr marL="0" marR="0" marT="0" marB="0" anchor="ctr"/>
                </a:tc>
                <a:tc>
                  <a:txBody>
                    <a:bodyPr/>
                    <a:lstStyle/>
                    <a:p>
                      <a:pPr algn="ctr" fontAlgn="ctr"/>
                      <a:r>
                        <a:rPr lang="en-US" sz="1400" u="none" strike="noStrike">
                          <a:effectLst/>
                        </a:rPr>
                        <a:t>7%</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4%</a:t>
                      </a:r>
                      <a:endParaRPr lang="en-US" sz="1400" b="0" i="0" u="none" strike="noStrike">
                        <a:solidFill>
                          <a:srgbClr val="000000"/>
                        </a:solidFill>
                        <a:effectLst/>
                        <a:latin typeface="Calibri"/>
                      </a:endParaRPr>
                    </a:p>
                  </a:txBody>
                  <a:tcPr marL="0" marR="0" marT="0" marB="0" anchor="ctr"/>
                </a:tc>
                <a:tc>
                  <a:txBody>
                    <a:bodyPr/>
                    <a:lstStyle/>
                    <a:p>
                      <a:pPr algn="l" fontAlgn="ctr"/>
                      <a:r>
                        <a:rPr lang="en-US" sz="1400" u="none" strike="noStrike">
                          <a:effectLst/>
                        </a:rPr>
                        <a:t> </a:t>
                      </a:r>
                      <a:endParaRPr lang="en-US" sz="1400" b="0" i="0" u="none" strike="noStrike">
                        <a:solidFill>
                          <a:srgbClr val="000000"/>
                        </a:solidFill>
                        <a:effectLst/>
                        <a:latin typeface="Calibri"/>
                      </a:endParaRPr>
                    </a:p>
                  </a:txBody>
                  <a:tcPr marL="0" marR="0" marT="0" marB="0" anchor="ctr"/>
                </a:tc>
              </a:tr>
              <a:tr h="478740">
                <a:tc>
                  <a:txBody>
                    <a:bodyPr/>
                    <a:lstStyle/>
                    <a:p>
                      <a:pPr algn="l" fontAlgn="ctr"/>
                      <a:r>
                        <a:rPr lang="en-US" sz="1500" u="none" strike="noStrike" dirty="0">
                          <a:effectLst/>
                        </a:rPr>
                        <a:t>[The community] receives  </a:t>
                      </a:r>
                      <a:r>
                        <a:rPr lang="en-US" sz="1500" u="none" strike="noStrike" dirty="0" smtClean="0">
                          <a:effectLst/>
                        </a:rPr>
                        <a:t>resources </a:t>
                      </a:r>
                      <a:r>
                        <a:rPr lang="en-US" sz="1500" u="none" strike="noStrike" dirty="0">
                          <a:effectLst/>
                        </a:rPr>
                        <a:t>through the  </a:t>
                      </a:r>
                      <a:r>
                        <a:rPr lang="en-US" sz="1500" u="none" strike="noStrike" dirty="0" smtClean="0">
                          <a:effectLst/>
                        </a:rPr>
                        <a:t>partnership </a:t>
                      </a:r>
                      <a:r>
                        <a:rPr lang="en-US" sz="1500" u="none" strike="noStrike" dirty="0">
                          <a:effectLst/>
                        </a:rPr>
                        <a:t>that it would not otherwise receive.</a:t>
                      </a:r>
                      <a:endParaRPr lang="en-US" sz="1500" b="0" i="0" u="none" strike="noStrike" dirty="0">
                        <a:solidFill>
                          <a:srgbClr val="000000"/>
                        </a:solidFill>
                        <a:effectLst/>
                        <a:latin typeface="Calibri"/>
                      </a:endParaRPr>
                    </a:p>
                  </a:txBody>
                  <a:tcPr marL="49964" marR="0" marT="0" marB="0" anchor="ctr"/>
                </a:tc>
                <a:tc>
                  <a:txBody>
                    <a:bodyPr/>
                    <a:lstStyle/>
                    <a:p>
                      <a:pPr algn="ctr" fontAlgn="ctr"/>
                      <a:r>
                        <a:rPr lang="en-US" sz="1400" u="none" strike="noStrike">
                          <a:effectLst/>
                        </a:rPr>
                        <a:t>71%</a:t>
                      </a:r>
                      <a:endParaRPr lang="en-US" sz="1400" b="0" i="0" u="none" strike="noStrike">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dirty="0">
                          <a:effectLst/>
                        </a:rPr>
                        <a:t>20%</a:t>
                      </a:r>
                      <a:endParaRPr lang="en-US" sz="1400" b="0" i="0" u="none" strike="noStrike" dirty="0">
                        <a:solidFill>
                          <a:srgbClr val="000000"/>
                        </a:solidFill>
                        <a:effectLst/>
                        <a:latin typeface="Calibri"/>
                      </a:endParaRPr>
                    </a:p>
                  </a:txBody>
                  <a:tcPr marL="0" marR="0" marT="0" marB="0" anchor="ctr"/>
                </a:tc>
                <a:tc>
                  <a:txBody>
                    <a:bodyPr/>
                    <a:lstStyle/>
                    <a:p>
                      <a:pPr algn="ctr" fontAlgn="ctr"/>
                      <a:r>
                        <a:rPr lang="en-US" sz="1400" u="none" strike="noStrike">
                          <a:effectLst/>
                        </a:rPr>
                        <a:t>4%</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1.40%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1.40%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1.40%</a:t>
                      </a:r>
                      <a:endParaRPr lang="en-US" sz="1400" b="0" i="0" u="none" strike="noStrike">
                        <a:solidFill>
                          <a:srgbClr val="000000"/>
                        </a:solidFill>
                        <a:effectLst/>
                        <a:latin typeface="Calibri"/>
                      </a:endParaRPr>
                    </a:p>
                  </a:txBody>
                  <a:tcPr marL="0" marR="0" marT="0" marB="0" anchor="ctr"/>
                </a:tc>
              </a:tr>
              <a:tr h="714813">
                <a:tc>
                  <a:txBody>
                    <a:bodyPr/>
                    <a:lstStyle/>
                    <a:p>
                      <a:pPr algn="l" fontAlgn="ctr"/>
                      <a:r>
                        <a:rPr lang="en-US" sz="1500" u="none" strike="noStrike" dirty="0" err="1">
                          <a:effectLst/>
                        </a:rPr>
                        <a:t>Amizade</a:t>
                      </a:r>
                      <a:r>
                        <a:rPr lang="en-US" sz="1500" u="none" strike="noStrike" dirty="0">
                          <a:effectLst/>
                        </a:rPr>
                        <a:t>-[partner org.] programs provide visiting students and volunteers with meaningful    education about [community], community organizing, </a:t>
                      </a:r>
                      <a:r>
                        <a:rPr lang="en-US" sz="1500" u="none" strike="noStrike" dirty="0" smtClean="0">
                          <a:effectLst/>
                        </a:rPr>
                        <a:t>and service</a:t>
                      </a:r>
                      <a:r>
                        <a:rPr lang="en-US" sz="1500" u="none" strike="noStrike" dirty="0">
                          <a:effectLst/>
                        </a:rPr>
                        <a:t>.</a:t>
                      </a:r>
                      <a:endParaRPr lang="en-US" sz="1500" b="0" i="0" u="none" strike="noStrike" dirty="0">
                        <a:solidFill>
                          <a:srgbClr val="000000"/>
                        </a:solidFill>
                        <a:effectLst/>
                        <a:latin typeface="Calibri"/>
                      </a:endParaRPr>
                    </a:p>
                  </a:txBody>
                  <a:tcPr marL="49964" marR="0" marT="0" marB="0" anchor="ctr"/>
                </a:tc>
                <a:tc>
                  <a:txBody>
                    <a:bodyPr/>
                    <a:lstStyle/>
                    <a:p>
                      <a:pPr algn="ctr" fontAlgn="ctr"/>
                      <a:r>
                        <a:rPr lang="en-US" sz="1400" u="none" strike="noStrike" dirty="0">
                          <a:effectLst/>
                        </a:rPr>
                        <a:t>90%</a:t>
                      </a:r>
                      <a:endParaRPr lang="en-US" sz="1400" b="0" i="0" u="none" strike="noStrike" dirty="0">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dirty="0">
                          <a:effectLst/>
                        </a:rPr>
                        <a:t>5%</a:t>
                      </a:r>
                      <a:endParaRPr lang="en-US" sz="1400" b="0" i="0" u="none" strike="noStrike" dirty="0">
                        <a:solidFill>
                          <a:srgbClr val="000000"/>
                        </a:solidFill>
                        <a:effectLst/>
                        <a:latin typeface="Calibri"/>
                      </a:endParaRPr>
                    </a:p>
                  </a:txBody>
                  <a:tcPr marL="0" marR="0" marT="0" marB="0" anchor="ctr"/>
                </a:tc>
                <a:tc>
                  <a:txBody>
                    <a:bodyPr/>
                    <a:lstStyle/>
                    <a:p>
                      <a:pPr algn="ctr" fontAlgn="ctr"/>
                      <a:r>
                        <a:rPr lang="en-US" sz="1400" u="none" strike="noStrike">
                          <a:effectLst/>
                        </a:rPr>
                        <a:t>3%</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1.60%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a:t>
                      </a:r>
                      <a:endParaRPr lang="en-US" sz="1400" b="0" i="0" u="none" strike="noStrike">
                        <a:solidFill>
                          <a:srgbClr val="000000"/>
                        </a:solidFill>
                        <a:effectLst/>
                        <a:latin typeface="Calibri"/>
                      </a:endParaRPr>
                    </a:p>
                  </a:txBody>
                  <a:tcPr marL="0" marR="0" marT="0" marB="0" anchor="ctr"/>
                </a:tc>
              </a:tr>
              <a:tr h="360788">
                <a:tc>
                  <a:txBody>
                    <a:bodyPr/>
                    <a:lstStyle/>
                    <a:p>
                      <a:pPr algn="l" fontAlgn="ctr"/>
                      <a:r>
                        <a:rPr lang="en-US" sz="1500" u="none" strike="noStrike" dirty="0">
                          <a:effectLst/>
                        </a:rPr>
                        <a:t>[Community] residents benefit from cultural exchange with </a:t>
                      </a:r>
                      <a:r>
                        <a:rPr lang="en-US" sz="1500" u="none" strike="noStrike" dirty="0" smtClean="0">
                          <a:effectLst/>
                        </a:rPr>
                        <a:t> </a:t>
                      </a:r>
                      <a:r>
                        <a:rPr lang="en-US" sz="1500" u="none" strike="noStrike" dirty="0">
                          <a:effectLst/>
                        </a:rPr>
                        <a:t>visitors.</a:t>
                      </a:r>
                      <a:endParaRPr lang="en-US" sz="1500" b="0" i="0" u="none" strike="noStrike" dirty="0">
                        <a:solidFill>
                          <a:srgbClr val="000000"/>
                        </a:solidFill>
                        <a:effectLst/>
                        <a:latin typeface="Calibri"/>
                      </a:endParaRPr>
                    </a:p>
                  </a:txBody>
                  <a:tcPr marL="49964" marR="0" marT="0" marB="0" anchor="ctr"/>
                </a:tc>
                <a:tc>
                  <a:txBody>
                    <a:bodyPr/>
                    <a:lstStyle/>
                    <a:p>
                      <a:pPr algn="ctr" fontAlgn="ctr"/>
                      <a:r>
                        <a:rPr lang="en-US" sz="1400" u="none" strike="noStrike" dirty="0">
                          <a:effectLst/>
                        </a:rPr>
                        <a:t>74%</a:t>
                      </a:r>
                      <a:endParaRPr lang="en-US" sz="1400" b="0" i="0" u="none" strike="noStrike" dirty="0">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a:effectLst/>
                        </a:rPr>
                        <a:t>20%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3%</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1.40%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3%</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a:t>
                      </a:r>
                      <a:endParaRPr lang="en-US" sz="1400" b="0" i="0" u="none" strike="noStrike">
                        <a:solidFill>
                          <a:srgbClr val="000000"/>
                        </a:solidFill>
                        <a:effectLst/>
                        <a:latin typeface="Calibri"/>
                      </a:endParaRPr>
                    </a:p>
                  </a:txBody>
                  <a:tcPr marL="0" marR="0" marT="0" marB="0" anchor="ctr"/>
                </a:tc>
              </a:tr>
              <a:tr h="478740">
                <a:tc>
                  <a:txBody>
                    <a:bodyPr/>
                    <a:lstStyle/>
                    <a:p>
                      <a:pPr algn="l" fontAlgn="ctr"/>
                      <a:r>
                        <a:rPr lang="en-US" sz="1500" u="none" strike="noStrike" dirty="0">
                          <a:effectLst/>
                        </a:rPr>
                        <a:t>[Community] residents develop friendships or connections with visitors that outlast an individual program.</a:t>
                      </a:r>
                      <a:endParaRPr lang="en-US" sz="1500" b="0" i="0" u="none" strike="noStrike" dirty="0">
                        <a:solidFill>
                          <a:srgbClr val="000000"/>
                        </a:solidFill>
                        <a:effectLst/>
                        <a:latin typeface="Calibri"/>
                      </a:endParaRPr>
                    </a:p>
                  </a:txBody>
                  <a:tcPr marL="49964" marR="0" marT="0" marB="0" anchor="ctr"/>
                </a:tc>
                <a:tc>
                  <a:txBody>
                    <a:bodyPr/>
                    <a:lstStyle/>
                    <a:p>
                      <a:pPr algn="ctr" fontAlgn="ctr"/>
                      <a:r>
                        <a:rPr lang="en-US" sz="1400" u="none" strike="noStrike" dirty="0">
                          <a:effectLst/>
                        </a:rPr>
                        <a:t>80%</a:t>
                      </a:r>
                      <a:endParaRPr lang="en-US" sz="1400" b="0" i="0" u="none" strike="noStrike" dirty="0">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a:effectLst/>
                        </a:rPr>
                        <a:t>15%</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4.30%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1.40%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a:t>
                      </a:r>
                      <a:endParaRPr lang="en-US" sz="1400" b="0" i="0" u="none" strike="noStrike">
                        <a:solidFill>
                          <a:srgbClr val="000000"/>
                        </a:solidFill>
                        <a:effectLst/>
                        <a:latin typeface="Calibri"/>
                      </a:endParaRPr>
                    </a:p>
                  </a:txBody>
                  <a:tcPr marL="0" marR="0" marT="0" marB="0" anchor="ctr"/>
                </a:tc>
              </a:tr>
              <a:tr h="360788">
                <a:tc>
                  <a:txBody>
                    <a:bodyPr/>
                    <a:lstStyle/>
                    <a:p>
                      <a:pPr algn="l" fontAlgn="ctr"/>
                      <a:r>
                        <a:rPr lang="en-US" sz="1500" u="none" strike="noStrike">
                          <a:effectLst/>
                        </a:rPr>
                        <a:t>Overall, the Amizade-[partner organization] relationship is very positive.</a:t>
                      </a:r>
                      <a:endParaRPr lang="en-US" sz="1500" b="0" i="0" u="none" strike="noStrike">
                        <a:solidFill>
                          <a:srgbClr val="000000"/>
                        </a:solidFill>
                        <a:effectLst/>
                        <a:latin typeface="Calibri"/>
                      </a:endParaRPr>
                    </a:p>
                  </a:txBody>
                  <a:tcPr marL="49964" marR="0" marT="0" marB="0" anchor="ctr"/>
                </a:tc>
                <a:tc>
                  <a:txBody>
                    <a:bodyPr/>
                    <a:lstStyle/>
                    <a:p>
                      <a:pPr algn="ctr" fontAlgn="ctr"/>
                      <a:r>
                        <a:rPr lang="en-US" sz="1400" u="none" strike="noStrike" dirty="0">
                          <a:effectLst/>
                        </a:rPr>
                        <a:t>80%</a:t>
                      </a:r>
                      <a:endParaRPr lang="en-US" sz="1400" b="0" i="0" u="none" strike="noStrike" dirty="0">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a:effectLst/>
                        </a:rPr>
                        <a:t>16%</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2.70%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1.30%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a:t>
                      </a:r>
                      <a:endParaRPr lang="en-US" sz="1400" b="0" i="0" u="none" strike="noStrike">
                        <a:solidFill>
                          <a:srgbClr val="000000"/>
                        </a:solidFill>
                        <a:effectLst/>
                        <a:latin typeface="Calibri"/>
                      </a:endParaRPr>
                    </a:p>
                  </a:txBody>
                  <a:tcPr marL="0" marR="0" marT="0" marB="0" anchor="ctr"/>
                </a:tc>
              </a:tr>
              <a:tr h="478740">
                <a:tc>
                  <a:txBody>
                    <a:bodyPr/>
                    <a:lstStyle/>
                    <a:p>
                      <a:pPr algn="l" fontAlgn="ctr"/>
                      <a:r>
                        <a:rPr lang="en-US" sz="1500" u="none" strike="noStrike" dirty="0" err="1">
                          <a:effectLst/>
                        </a:rPr>
                        <a:t>Amizade</a:t>
                      </a:r>
                      <a:r>
                        <a:rPr lang="en-US" sz="1500" u="none" strike="noStrike" dirty="0">
                          <a:effectLst/>
                        </a:rPr>
                        <a:t> visitors, when </a:t>
                      </a:r>
                      <a:r>
                        <a:rPr lang="en-US" sz="1500" u="none" strike="noStrike" dirty="0" smtClean="0">
                          <a:effectLst/>
                        </a:rPr>
                        <a:t> </a:t>
                      </a:r>
                      <a:r>
                        <a:rPr lang="en-US" sz="1500" u="none" strike="noStrike" dirty="0">
                          <a:effectLst/>
                        </a:rPr>
                        <a:t>volunteering, take away jobs that could provide locals with paid employment.</a:t>
                      </a:r>
                      <a:endParaRPr lang="en-US" sz="1500" b="0" i="0" u="none" strike="noStrike" dirty="0">
                        <a:solidFill>
                          <a:srgbClr val="000000"/>
                        </a:solidFill>
                        <a:effectLst/>
                        <a:latin typeface="Calibri"/>
                      </a:endParaRPr>
                    </a:p>
                  </a:txBody>
                  <a:tcPr marL="49964" marR="0" marT="0" marB="0" anchor="ctr"/>
                </a:tc>
                <a:tc>
                  <a:txBody>
                    <a:bodyPr/>
                    <a:lstStyle/>
                    <a:p>
                      <a:pPr algn="ctr" fontAlgn="ctr"/>
                      <a:r>
                        <a:rPr lang="en-US" sz="1400" u="none" strike="noStrike" dirty="0">
                          <a:effectLst/>
                        </a:rPr>
                        <a:t>20%</a:t>
                      </a:r>
                      <a:endParaRPr lang="en-US" sz="1400" b="0" i="0" u="none" strike="noStrike" dirty="0">
                        <a:solidFill>
                          <a:srgbClr val="000000"/>
                        </a:solidFill>
                        <a:effectLst/>
                        <a:latin typeface="Calibri"/>
                      </a:endParaRPr>
                    </a:p>
                  </a:txBody>
                  <a:tcPr marL="0" marR="0" marT="0" marB="0" anchor="ctr"/>
                </a:tc>
                <a:tc>
                  <a:txBody>
                    <a:bodyPr/>
                    <a:lstStyle/>
                    <a:p>
                      <a:pPr algn="ctr" fontAlgn="ctr"/>
                      <a:r>
                        <a:rPr lang="en-US" sz="1400" u="none" strike="noStrike">
                          <a:effectLst/>
                        </a:rPr>
                        <a:t>7%</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6%</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4.40%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dirty="0">
                          <a:effectLst/>
                        </a:rPr>
                        <a:t>63%</a:t>
                      </a:r>
                      <a:endParaRPr lang="en-US" sz="1400" b="0" i="0" u="none" strike="noStrike" dirty="0">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dirty="0">
                          <a:effectLst/>
                        </a:rPr>
                        <a:t> </a:t>
                      </a:r>
                      <a:endParaRPr lang="en-US" sz="1400" b="0" i="0" u="none" strike="noStrike" dirty="0">
                        <a:solidFill>
                          <a:srgbClr val="000000"/>
                        </a:solidFill>
                        <a:effectLst/>
                        <a:latin typeface="Calibri"/>
                      </a:endParaRPr>
                    </a:p>
                  </a:txBody>
                  <a:tcPr marL="0" marR="0" marT="0" marB="0" anchor="ctr"/>
                </a:tc>
              </a:tr>
              <a:tr h="293911">
                <a:tc>
                  <a:txBody>
                    <a:bodyPr/>
                    <a:lstStyle/>
                    <a:p>
                      <a:pPr algn="l" fontAlgn="ctr"/>
                      <a:r>
                        <a:rPr lang="en-US" sz="1500" u="none" strike="noStrike">
                          <a:effectLst/>
                        </a:rPr>
                        <a:t>Amizade visitors are rude and disrespectful toward locals.</a:t>
                      </a:r>
                      <a:endParaRPr lang="en-US" sz="1500" b="0" i="0" u="none" strike="noStrike">
                        <a:solidFill>
                          <a:srgbClr val="000000"/>
                        </a:solidFill>
                        <a:effectLst/>
                        <a:latin typeface="Calibri"/>
                      </a:endParaRPr>
                    </a:p>
                  </a:txBody>
                  <a:tcPr marL="49964" marR="0" marT="0" marB="0" anchor="ctr"/>
                </a:tc>
                <a:tc>
                  <a:txBody>
                    <a:bodyPr/>
                    <a:lstStyle/>
                    <a:p>
                      <a:pPr algn="ctr" fontAlgn="ctr"/>
                      <a:r>
                        <a:rPr lang="en-US" sz="1400" u="none" strike="noStrike">
                          <a:effectLst/>
                        </a:rPr>
                        <a:t>1.70%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3.50%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3.50%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dirty="0">
                          <a:effectLst/>
                        </a:rPr>
                        <a:t>91%</a:t>
                      </a:r>
                      <a:endParaRPr lang="en-US" sz="1400" b="0" i="0" u="none" strike="noStrike" dirty="0">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dirty="0">
                          <a:effectLst/>
                        </a:rPr>
                        <a:t> </a:t>
                      </a:r>
                      <a:endParaRPr lang="en-US" sz="1400" b="0" i="0" u="none" strike="noStrike" dirty="0">
                        <a:solidFill>
                          <a:srgbClr val="000000"/>
                        </a:solidFill>
                        <a:effectLst/>
                        <a:latin typeface="Calibri"/>
                      </a:endParaRPr>
                    </a:p>
                  </a:txBody>
                  <a:tcPr marL="0" marR="0" marT="0" marB="0" anchor="ctr"/>
                </a:tc>
              </a:tr>
              <a:tr h="476542">
                <a:tc>
                  <a:txBody>
                    <a:bodyPr/>
                    <a:lstStyle/>
                    <a:p>
                      <a:pPr algn="l" fontAlgn="ctr"/>
                      <a:r>
                        <a:rPr lang="en-US" sz="1500" u="none" strike="noStrike">
                          <a:effectLst/>
                        </a:rPr>
                        <a:t>Amizade programs are not long enough to make an important impact in the community.</a:t>
                      </a:r>
                      <a:endParaRPr lang="en-US" sz="1500" b="0" i="0" u="none" strike="noStrike">
                        <a:solidFill>
                          <a:srgbClr val="000000"/>
                        </a:solidFill>
                        <a:effectLst/>
                        <a:latin typeface="Calibri"/>
                      </a:endParaRPr>
                    </a:p>
                  </a:txBody>
                  <a:tcPr marL="49964" marR="0" marT="0" marB="0" anchor="ctr"/>
                </a:tc>
                <a:tc>
                  <a:txBody>
                    <a:bodyPr/>
                    <a:lstStyle/>
                    <a:p>
                      <a:pPr algn="ctr" fontAlgn="ctr"/>
                      <a:r>
                        <a:rPr lang="en-US" sz="1400" u="none" strike="noStrike">
                          <a:effectLst/>
                        </a:rPr>
                        <a:t>14%</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dirty="0">
                          <a:effectLst/>
                        </a:rPr>
                        <a:t>18%</a:t>
                      </a:r>
                      <a:endParaRPr lang="en-US" sz="1400" b="0" i="0" u="none" strike="noStrike" dirty="0">
                        <a:solidFill>
                          <a:srgbClr val="000000"/>
                        </a:solidFill>
                        <a:effectLst/>
                        <a:latin typeface="Calibri"/>
                      </a:endParaRPr>
                    </a:p>
                  </a:txBody>
                  <a:tcPr marL="0" marR="0" marT="0" marB="0" anchor="ctr"/>
                </a:tc>
                <a:tc>
                  <a:txBody>
                    <a:bodyPr/>
                    <a:lstStyle/>
                    <a:p>
                      <a:pPr algn="ctr" fontAlgn="ctr"/>
                      <a:r>
                        <a:rPr lang="en-US" sz="1400" u="none" strike="noStrike">
                          <a:effectLst/>
                        </a:rPr>
                        <a:t>13%</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24%</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dirty="0">
                          <a:effectLst/>
                        </a:rPr>
                        <a:t>30%</a:t>
                      </a:r>
                      <a:endParaRPr lang="en-US" sz="1400" b="0" i="0" u="none" strike="noStrike" dirty="0">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dirty="0">
                          <a:effectLst/>
                        </a:rPr>
                        <a:t> </a:t>
                      </a:r>
                      <a:endParaRPr lang="en-US" sz="1400" b="0" i="0" u="none" strike="noStrike" dirty="0">
                        <a:solidFill>
                          <a:srgbClr val="000000"/>
                        </a:solidFill>
                        <a:effectLst/>
                        <a:latin typeface="Calibri"/>
                      </a:endParaRPr>
                    </a:p>
                  </a:txBody>
                  <a:tcPr marL="0" marR="0" marT="0" marB="0" anchor="ctr"/>
                </a:tc>
              </a:tr>
              <a:tr h="714813">
                <a:tc>
                  <a:txBody>
                    <a:bodyPr/>
                    <a:lstStyle/>
                    <a:p>
                      <a:pPr algn="l" fontAlgn="ctr"/>
                      <a:r>
                        <a:rPr lang="en-US" sz="1500" u="none" strike="noStrike" dirty="0" err="1">
                          <a:effectLst/>
                        </a:rPr>
                        <a:t>Amizade</a:t>
                      </a:r>
                      <a:r>
                        <a:rPr lang="en-US" sz="1500" u="none" strike="noStrike" dirty="0">
                          <a:effectLst/>
                        </a:rPr>
                        <a:t> programs are not long enough for visitors to learn meaningfully about [community], community  </a:t>
                      </a:r>
                      <a:r>
                        <a:rPr lang="en-US" sz="1500" u="none" strike="noStrike" dirty="0" smtClean="0">
                          <a:effectLst/>
                        </a:rPr>
                        <a:t>organizing</a:t>
                      </a:r>
                      <a:r>
                        <a:rPr lang="en-US" sz="1500" u="none" strike="noStrike" dirty="0">
                          <a:effectLst/>
                        </a:rPr>
                        <a:t>, or service.</a:t>
                      </a:r>
                      <a:endParaRPr lang="en-US" sz="1500" b="0" i="0" u="none" strike="noStrike" dirty="0">
                        <a:solidFill>
                          <a:srgbClr val="000000"/>
                        </a:solidFill>
                        <a:effectLst/>
                        <a:latin typeface="Calibri"/>
                      </a:endParaRPr>
                    </a:p>
                  </a:txBody>
                  <a:tcPr marL="49964" marR="0" marT="0" marB="0" anchor="ctr"/>
                </a:tc>
                <a:tc>
                  <a:txBody>
                    <a:bodyPr/>
                    <a:lstStyle/>
                    <a:p>
                      <a:pPr algn="ctr" fontAlgn="ctr"/>
                      <a:r>
                        <a:rPr lang="en-US" sz="1400" u="none" strike="noStrike">
                          <a:effectLst/>
                        </a:rPr>
                        <a:t>16%</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13%</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19%</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dirty="0">
                          <a:effectLst/>
                        </a:rPr>
                        <a:t>27%</a:t>
                      </a:r>
                      <a:endParaRPr lang="en-US" sz="1400" b="0" i="0" u="none" strike="noStrike" dirty="0">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dirty="0">
                          <a:effectLst/>
                        </a:rPr>
                        <a:t>24%</a:t>
                      </a:r>
                      <a:endParaRPr lang="en-US" sz="1400" b="0" i="0" u="none" strike="noStrike" dirty="0">
                        <a:solidFill>
                          <a:srgbClr val="000000"/>
                        </a:solidFill>
                        <a:effectLst/>
                        <a:latin typeface="Calibri"/>
                      </a:endParaRPr>
                    </a:p>
                  </a:txBody>
                  <a:tcPr marL="0" marR="0" marT="0" marB="0" anchor="ctr"/>
                </a:tc>
                <a:tc>
                  <a:txBody>
                    <a:bodyPr/>
                    <a:lstStyle/>
                    <a:p>
                      <a:pPr algn="ctr" fontAlgn="ctr"/>
                      <a:r>
                        <a:rPr lang="en-US" sz="1400" u="none" strike="noStrike" dirty="0">
                          <a:effectLst/>
                        </a:rPr>
                        <a:t> </a:t>
                      </a:r>
                      <a:endParaRPr lang="en-US" sz="1400" b="0" i="0" u="none" strike="noStrike" dirty="0">
                        <a:solidFill>
                          <a:srgbClr val="000000"/>
                        </a:solidFill>
                        <a:effectLst/>
                        <a:latin typeface="Calibri"/>
                      </a:endParaRPr>
                    </a:p>
                  </a:txBody>
                  <a:tcPr marL="0" marR="0" marT="0" marB="0" anchor="ctr"/>
                </a:tc>
              </a:tr>
              <a:tr h="0">
                <a:tc>
                  <a:txBody>
                    <a:bodyPr/>
                    <a:lstStyle/>
                    <a:p>
                      <a:pPr algn="l" fontAlgn="ctr"/>
                      <a:r>
                        <a:rPr lang="en-US" sz="1500" u="none" strike="noStrike">
                          <a:effectLst/>
                        </a:rPr>
                        <a:t>Amizade is a trusted organization.</a:t>
                      </a:r>
                      <a:endParaRPr lang="en-US" sz="1500" b="0" i="0" u="none" strike="noStrike">
                        <a:solidFill>
                          <a:srgbClr val="000000"/>
                        </a:solidFill>
                        <a:effectLst/>
                        <a:latin typeface="Calibri"/>
                      </a:endParaRPr>
                    </a:p>
                  </a:txBody>
                  <a:tcPr marL="49964" marR="0" marT="0" marB="0" anchor="ctr"/>
                </a:tc>
                <a:tc>
                  <a:txBody>
                    <a:bodyPr/>
                    <a:lstStyle/>
                    <a:p>
                      <a:pPr algn="ctr" fontAlgn="ctr"/>
                      <a:r>
                        <a:rPr lang="en-US" sz="1400" u="none" strike="noStrike" dirty="0">
                          <a:effectLst/>
                        </a:rPr>
                        <a:t>76%</a:t>
                      </a:r>
                      <a:endParaRPr lang="en-US" sz="1400" b="0" i="0" u="none" strike="noStrike" dirty="0">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a:effectLst/>
                        </a:rPr>
                        <a:t>18%</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5.50%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l" fontAlgn="ctr"/>
                      <a:endParaRPr lang="en-US" sz="1400" b="0" i="0" u="none" strike="noStrike">
                        <a:solidFill>
                          <a:srgbClr val="000000"/>
                        </a:solidFill>
                        <a:effectLst/>
                        <a:latin typeface="Calibri"/>
                      </a:endParaRPr>
                    </a:p>
                  </a:txBody>
                  <a:tcPr marL="0" marR="0" marT="0" marB="0" anchor="ctr"/>
                </a:tc>
              </a:tr>
              <a:tr h="110432">
                <a:tc>
                  <a:txBody>
                    <a:bodyPr/>
                    <a:lstStyle/>
                    <a:p>
                      <a:pPr algn="l" fontAlgn="ctr"/>
                      <a:r>
                        <a:rPr lang="en-US" sz="1500" u="none" strike="noStrike" dirty="0" err="1">
                          <a:effectLst/>
                        </a:rPr>
                        <a:t>Amizade</a:t>
                      </a:r>
                      <a:r>
                        <a:rPr lang="en-US" sz="1500" u="none" strike="noStrike" dirty="0">
                          <a:effectLst/>
                        </a:rPr>
                        <a:t> works collaboratively with others.</a:t>
                      </a:r>
                      <a:endParaRPr lang="en-US" sz="1500" b="0" i="0" u="none" strike="noStrike" dirty="0">
                        <a:solidFill>
                          <a:srgbClr val="000000"/>
                        </a:solidFill>
                        <a:effectLst/>
                        <a:latin typeface="Calibri"/>
                      </a:endParaRPr>
                    </a:p>
                  </a:txBody>
                  <a:tcPr marL="49964" marR="0" marT="0" marB="0" anchor="ctr"/>
                </a:tc>
                <a:tc>
                  <a:txBody>
                    <a:bodyPr/>
                    <a:lstStyle/>
                    <a:p>
                      <a:pPr algn="ctr" fontAlgn="ctr"/>
                      <a:r>
                        <a:rPr lang="en-US" sz="1400" u="none" strike="noStrike" dirty="0">
                          <a:effectLst/>
                        </a:rPr>
                        <a:t>79%</a:t>
                      </a:r>
                      <a:endParaRPr lang="en-US" sz="1400" b="0" i="0" u="none" strike="noStrike" dirty="0">
                        <a:solidFill>
                          <a:srgbClr val="000000"/>
                        </a:solidFill>
                        <a:effectLst/>
                        <a:latin typeface="Calibri"/>
                      </a:endParaRPr>
                    </a:p>
                  </a:txBody>
                  <a:tcPr marL="0" marR="0" marT="0" marB="0" anchor="ctr">
                    <a:solidFill>
                      <a:srgbClr val="FFFF00"/>
                    </a:solidFill>
                  </a:tcPr>
                </a:tc>
                <a:tc>
                  <a:txBody>
                    <a:bodyPr/>
                    <a:lstStyle/>
                    <a:p>
                      <a:pPr algn="ctr" fontAlgn="ctr"/>
                      <a:r>
                        <a:rPr lang="en-US" sz="1400" u="none" strike="noStrike">
                          <a:effectLst/>
                        </a:rPr>
                        <a:t>21%</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0</a:t>
                      </a:r>
                      <a:endParaRPr lang="en-US" sz="1400" b="0" i="0" u="none" strike="noStrike">
                        <a:solidFill>
                          <a:srgbClr val="000000"/>
                        </a:solidFill>
                        <a:effectLst/>
                        <a:latin typeface="Calibri"/>
                      </a:endParaRPr>
                    </a:p>
                  </a:txBody>
                  <a:tcPr marL="0" marR="0" marT="0" marB="0" anchor="ctr"/>
                </a:tc>
                <a:tc>
                  <a:txBody>
                    <a:bodyPr/>
                    <a:lstStyle/>
                    <a:p>
                      <a:pPr algn="l" fontAlgn="t"/>
                      <a:endParaRPr lang="en-US" sz="1400" b="0" i="0" u="none" strike="noStrike" dirty="0">
                        <a:solidFill>
                          <a:srgbClr val="000000"/>
                        </a:solidFill>
                        <a:effectLst/>
                        <a:latin typeface="Calibri"/>
                      </a:endParaRPr>
                    </a:p>
                  </a:txBody>
                  <a:tcPr marL="0" marR="0" marT="0" marB="0"/>
                </a:tc>
              </a:tr>
            </a:tbl>
          </a:graphicData>
        </a:graphic>
      </p:graphicFrame>
      <p:pic>
        <p:nvPicPr>
          <p:cNvPr id="6" name="Picture 5"/>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12463" y="2171700"/>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12463" y="9248775"/>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12463" y="9448800"/>
            <a:ext cx="190500" cy="190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23356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7" y="-10886"/>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sz="3100" b="1" dirty="0" smtClean="0"/>
              <a:t/>
            </a:r>
            <a:br>
              <a:rPr lang="en-US" sz="3100" b="1" dirty="0" smtClean="0"/>
            </a:br>
            <a:r>
              <a:rPr lang="en-US" sz="3100" b="1" dirty="0" smtClean="0"/>
              <a:t>Community Impacts - </a:t>
            </a:r>
            <a:br>
              <a:rPr lang="en-US" sz="3100" b="1" dirty="0" smtClean="0"/>
            </a:br>
            <a:r>
              <a:rPr lang="en-US" sz="3200" b="1" i="1" dirty="0" smtClean="0">
                <a:solidFill>
                  <a:srgbClr val="00B050"/>
                </a:solidFill>
              </a:rPr>
              <a:t>Some examples?</a:t>
            </a:r>
            <a:r>
              <a:rPr lang="en-US" sz="3200" b="1" dirty="0"/>
              <a:t/>
            </a:r>
            <a:br>
              <a:rPr lang="en-US" sz="3200" b="1" dirty="0"/>
            </a:br>
            <a:endParaRPr lang="en-US" sz="3100" b="1" dirty="0"/>
          </a:p>
        </p:txBody>
      </p:sp>
      <p:sp>
        <p:nvSpPr>
          <p:cNvPr id="3" name="Subtitle 2"/>
          <p:cNvSpPr>
            <a:spLocks noGrp="1"/>
          </p:cNvSpPr>
          <p:nvPr>
            <p:ph idx="1"/>
          </p:nvPr>
        </p:nvSpPr>
        <p:spPr>
          <a:xfrm>
            <a:off x="413102" y="1676400"/>
            <a:ext cx="8229600" cy="4724400"/>
          </a:xfrm>
        </p:spPr>
        <p:txBody>
          <a:bodyPr>
            <a:normAutofit fontScale="55000" lnSpcReduction="20000"/>
          </a:bodyPr>
          <a:lstStyle/>
          <a:p>
            <a:r>
              <a:rPr lang="en-US" b="1" dirty="0" err="1" smtClean="0"/>
              <a:t>Miron</a:t>
            </a:r>
            <a:r>
              <a:rPr lang="en-US" b="1" dirty="0" smtClean="0"/>
              <a:t> &amp; </a:t>
            </a:r>
            <a:r>
              <a:rPr lang="en-US" b="1" dirty="0" err="1" smtClean="0"/>
              <a:t>Moley</a:t>
            </a:r>
            <a:r>
              <a:rPr lang="en-US" b="1" dirty="0" smtClean="0"/>
              <a:t> (2006) </a:t>
            </a:r>
            <a:r>
              <a:rPr lang="en-US" dirty="0" smtClean="0"/>
              <a:t>- Community agency perception of agency voice, agency benefit, and interpersonal relationships</a:t>
            </a:r>
          </a:p>
          <a:p>
            <a:endParaRPr lang="en-US" dirty="0" smtClean="0"/>
          </a:p>
          <a:p>
            <a:r>
              <a:rPr lang="en-US" b="1" dirty="0" smtClean="0"/>
              <a:t>Schmidt &amp; Robby (2002) </a:t>
            </a:r>
            <a:r>
              <a:rPr lang="en-US" dirty="0" smtClean="0"/>
              <a:t>- Child and teacher evaluation of tutoring</a:t>
            </a:r>
          </a:p>
          <a:p>
            <a:endParaRPr lang="en-US" b="1" dirty="0" smtClean="0"/>
          </a:p>
          <a:p>
            <a:r>
              <a:rPr lang="en-US" b="1" dirty="0" smtClean="0"/>
              <a:t>Edwards, Mooney, &amp; </a:t>
            </a:r>
            <a:r>
              <a:rPr lang="en-US" b="1" dirty="0" err="1" smtClean="0"/>
              <a:t>Heald</a:t>
            </a:r>
            <a:r>
              <a:rPr lang="en-US" b="1" dirty="0" smtClean="0"/>
              <a:t> (2001) </a:t>
            </a:r>
            <a:r>
              <a:rPr lang="en-US" dirty="0" smtClean="0"/>
              <a:t>- Evaluation of student volunteers by organization directors</a:t>
            </a:r>
          </a:p>
          <a:p>
            <a:endParaRPr lang="en-US" b="1" dirty="0" smtClean="0"/>
          </a:p>
          <a:p>
            <a:r>
              <a:rPr lang="en-US" b="1" dirty="0" smtClean="0"/>
              <a:t>Ferrari &amp; Worrall (2000) </a:t>
            </a:r>
            <a:r>
              <a:rPr lang="en-US" dirty="0" smtClean="0"/>
              <a:t>- Community agencies </a:t>
            </a:r>
            <a:r>
              <a:rPr lang="en-US" dirty="0"/>
              <a:t>a</a:t>
            </a:r>
            <a:r>
              <a:rPr lang="en-US" dirty="0" smtClean="0"/>
              <a:t>ssessing service-learning students </a:t>
            </a:r>
          </a:p>
          <a:p>
            <a:endParaRPr lang="en-US" b="1" dirty="0" smtClean="0"/>
          </a:p>
          <a:p>
            <a:r>
              <a:rPr lang="en-US" b="1" dirty="0" smtClean="0"/>
              <a:t>Gray, Ondaatje, </a:t>
            </a:r>
            <a:r>
              <a:rPr lang="en-US" b="1" dirty="0" err="1" smtClean="0"/>
              <a:t>Fricker</a:t>
            </a:r>
            <a:r>
              <a:rPr lang="en-US" b="1" dirty="0" smtClean="0"/>
              <a:t>, &amp; </a:t>
            </a:r>
            <a:r>
              <a:rPr lang="en-US" b="1" dirty="0" err="1" smtClean="0"/>
              <a:t>Geschwind</a:t>
            </a:r>
            <a:r>
              <a:rPr lang="en-US" b="1" dirty="0" smtClean="0"/>
              <a:t> (2000) </a:t>
            </a:r>
            <a:r>
              <a:rPr lang="en-US" dirty="0" smtClean="0"/>
              <a:t>- How student volunteers influences organizational capacity</a:t>
            </a:r>
          </a:p>
          <a:p>
            <a:endParaRPr lang="en-US" b="1" dirty="0" smtClean="0"/>
          </a:p>
          <a:p>
            <a:r>
              <a:rPr lang="en-US" b="1" dirty="0" err="1" smtClean="0"/>
              <a:t>Basinger</a:t>
            </a:r>
            <a:r>
              <a:rPr lang="en-US" b="1" dirty="0" smtClean="0"/>
              <a:t> &amp; Bartholomew (2006) </a:t>
            </a:r>
            <a:r>
              <a:rPr lang="en-US" dirty="0" smtClean="0"/>
              <a:t>- Motivation for participation, outcome expectations, satisfaction with SL experience</a:t>
            </a:r>
          </a:p>
          <a:p>
            <a:endParaRPr lang="en-US" b="1" dirty="0" smtClean="0"/>
          </a:p>
          <a:p>
            <a:r>
              <a:rPr lang="en-US" b="1" dirty="0" smtClean="0"/>
              <a:t>Hartman &amp; </a:t>
            </a:r>
            <a:r>
              <a:rPr lang="en-US" b="1" dirty="0" err="1" smtClean="0"/>
              <a:t>Chaire</a:t>
            </a:r>
            <a:r>
              <a:rPr lang="en-US" b="1" dirty="0" smtClean="0"/>
              <a:t> (2012)</a:t>
            </a:r>
          </a:p>
          <a:p>
            <a:pPr lvl="1"/>
            <a:endParaRPr lang="en-US" dirty="0" smtClean="0"/>
          </a:p>
        </p:txBody>
      </p:sp>
      <p:pic>
        <p:nvPicPr>
          <p:cNvPr id="3074" name="Picture 2" descr="C:\Users\Nora\Desktop\all_tool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6807" y="0"/>
            <a:ext cx="2083068" cy="16872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876409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0" y="685800"/>
            <a:ext cx="9165167" cy="6386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685800" y="2514600"/>
            <a:ext cx="7772400" cy="1470025"/>
          </a:xfrm>
        </p:spPr>
        <p:txBody>
          <a:bodyPr>
            <a:normAutofit/>
          </a:bodyPr>
          <a:lstStyle/>
          <a:p>
            <a:r>
              <a:rPr lang="en-US" b="1" dirty="0" smtClean="0"/>
              <a:t>Research Proposal &amp; Action Plan</a:t>
            </a:r>
            <a:endParaRPr lang="en-US" b="1" dirty="0"/>
          </a:p>
        </p:txBody>
      </p:sp>
      <p:sp>
        <p:nvSpPr>
          <p:cNvPr id="3" name="Subtitle 2"/>
          <p:cNvSpPr>
            <a:spLocks noGrp="1"/>
          </p:cNvSpPr>
          <p:nvPr>
            <p:ph type="subTitle" idx="1"/>
          </p:nvPr>
        </p:nvSpPr>
        <p:spPr>
          <a:xfrm>
            <a:off x="1371600" y="4419600"/>
            <a:ext cx="6400800" cy="1752600"/>
          </a:xfrm>
        </p:spPr>
        <p:txBody>
          <a:bodyPr>
            <a:normAutofit/>
          </a:bodyPr>
          <a:lstStyle/>
          <a:p>
            <a:endParaRPr lang="en-US" b="1" dirty="0">
              <a:solidFill>
                <a:schemeClr val="tx1"/>
              </a:solidFill>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9144000" cy="1926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19619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0" y="685800"/>
            <a:ext cx="9165167" cy="6386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7" name="Table 6"/>
          <p:cNvGraphicFramePr>
            <a:graphicFrameLocks noGrp="1"/>
          </p:cNvGraphicFramePr>
          <p:nvPr>
            <p:extLst>
              <p:ext uri="{D42A27DB-BD31-4B8C-83A1-F6EECF244321}">
                <p14:modId xmlns:p14="http://schemas.microsoft.com/office/powerpoint/2010/main" val="3908855814"/>
              </p:ext>
            </p:extLst>
          </p:nvPr>
        </p:nvGraphicFramePr>
        <p:xfrm>
          <a:off x="0" y="304800"/>
          <a:ext cx="9144000" cy="6019798"/>
        </p:xfrm>
        <a:graphic>
          <a:graphicData uri="http://schemas.openxmlformats.org/drawingml/2006/table">
            <a:tbl>
              <a:tblPr firstRow="1" firstCol="1" bandRow="1"/>
              <a:tblGrid>
                <a:gridCol w="3907692"/>
                <a:gridCol w="5236308"/>
              </a:tblGrid>
              <a:tr h="1008932">
                <a:tc>
                  <a:txBody>
                    <a:bodyPr/>
                    <a:lstStyle/>
                    <a:p>
                      <a:pPr marL="0" marR="0">
                        <a:spcBef>
                          <a:spcPts val="0"/>
                        </a:spcBef>
                        <a:spcAft>
                          <a:spcPts val="0"/>
                        </a:spcAft>
                        <a:tabLst>
                          <a:tab pos="228600" algn="l"/>
                        </a:tabLst>
                      </a:pPr>
                      <a:r>
                        <a:rPr lang="en-US" sz="2000" b="1" dirty="0">
                          <a:effectLst/>
                          <a:latin typeface="Cambria"/>
                          <a:ea typeface="MS Mincho"/>
                          <a:cs typeface="Times New Roman"/>
                        </a:rPr>
                        <a:t>Research Focus</a:t>
                      </a:r>
                      <a:endParaRPr lang="en-US" sz="2000" dirty="0">
                        <a:effectLst/>
                        <a:latin typeface="Cambria"/>
                        <a:ea typeface="MS Mincho"/>
                        <a:cs typeface="Times New Roman"/>
                      </a:endParaRPr>
                    </a:p>
                    <a:p>
                      <a:pPr marL="0" marR="0">
                        <a:spcBef>
                          <a:spcPts val="0"/>
                        </a:spcBef>
                        <a:spcAft>
                          <a:spcPts val="0"/>
                        </a:spcAft>
                        <a:tabLst>
                          <a:tab pos="228600" algn="l"/>
                        </a:tabLst>
                      </a:pPr>
                      <a:r>
                        <a:rPr lang="en-US" sz="2000" b="1" dirty="0">
                          <a:effectLst/>
                          <a:latin typeface="Cambria"/>
                          <a:ea typeface="MS Mincho"/>
                          <a:cs typeface="Times New Roman"/>
                        </a:rPr>
                        <a:t> </a:t>
                      </a:r>
                      <a:endParaRPr lang="en-US" sz="2000" dirty="0">
                        <a:effectLst/>
                        <a:latin typeface="Cambria"/>
                        <a:ea typeface="MS Mincho"/>
                        <a:cs typeface="Times New Roman"/>
                      </a:endParaRPr>
                    </a:p>
                    <a:p>
                      <a:pPr marL="0" marR="0">
                        <a:spcBef>
                          <a:spcPts val="0"/>
                        </a:spcBef>
                        <a:spcAft>
                          <a:spcPts val="0"/>
                        </a:spcAft>
                        <a:tabLst>
                          <a:tab pos="228600" algn="l"/>
                        </a:tabLst>
                      </a:pPr>
                      <a:r>
                        <a:rPr lang="en-US" sz="2000" b="1" dirty="0">
                          <a:effectLst/>
                          <a:latin typeface="Cambria"/>
                          <a:ea typeface="MS Mincho"/>
                          <a:cs typeface="Times New Roman"/>
                        </a:rPr>
                        <a:t> </a:t>
                      </a:r>
                      <a:endParaRPr lang="en-US" sz="2000" dirty="0">
                        <a:effectLst/>
                        <a:latin typeface="Cambria"/>
                        <a:ea typeface="MS Mincho"/>
                        <a:cs typeface="Times New Roman"/>
                      </a:endParaRPr>
                    </a:p>
                  </a:txBody>
                  <a:tcPr marL="40595" marR="405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228600" algn="l"/>
                        </a:tabLst>
                      </a:pPr>
                      <a:r>
                        <a:rPr lang="en-US" sz="700">
                          <a:effectLst/>
                          <a:latin typeface="Cambria"/>
                          <a:ea typeface="MS Mincho"/>
                          <a:cs typeface="Times New Roman"/>
                        </a:rPr>
                        <a:t> </a:t>
                      </a:r>
                    </a:p>
                  </a:txBody>
                  <a:tcPr marL="40595" marR="405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5242">
                <a:tc>
                  <a:txBody>
                    <a:bodyPr/>
                    <a:lstStyle/>
                    <a:p>
                      <a:pPr marL="0" marR="0">
                        <a:spcBef>
                          <a:spcPts val="0"/>
                        </a:spcBef>
                        <a:spcAft>
                          <a:spcPts val="0"/>
                        </a:spcAft>
                        <a:tabLst>
                          <a:tab pos="228600" algn="l"/>
                        </a:tabLst>
                      </a:pPr>
                      <a:r>
                        <a:rPr lang="en-US" sz="2000" b="1" dirty="0">
                          <a:effectLst/>
                          <a:latin typeface="Cambria"/>
                          <a:ea typeface="MS Mincho"/>
                          <a:cs typeface="Times New Roman"/>
                        </a:rPr>
                        <a:t>GSL Research  Design</a:t>
                      </a:r>
                      <a:endParaRPr lang="en-US" sz="2000" dirty="0">
                        <a:effectLst/>
                        <a:latin typeface="Cambria"/>
                        <a:ea typeface="MS Mincho"/>
                        <a:cs typeface="Times New Roman"/>
                      </a:endParaRPr>
                    </a:p>
                    <a:p>
                      <a:pPr marL="0" marR="0">
                        <a:spcBef>
                          <a:spcPts val="0"/>
                        </a:spcBef>
                        <a:spcAft>
                          <a:spcPts val="0"/>
                        </a:spcAft>
                        <a:tabLst>
                          <a:tab pos="228600" algn="l"/>
                        </a:tabLst>
                      </a:pPr>
                      <a:r>
                        <a:rPr lang="en-US" sz="2000" b="1" dirty="0">
                          <a:effectLst/>
                          <a:latin typeface="Cambria"/>
                          <a:ea typeface="MS Mincho"/>
                          <a:cs typeface="Times New Roman"/>
                        </a:rPr>
                        <a:t> </a:t>
                      </a:r>
                      <a:endParaRPr lang="en-US" sz="2000" dirty="0">
                        <a:effectLst/>
                        <a:latin typeface="Cambria"/>
                        <a:ea typeface="MS Mincho"/>
                        <a:cs typeface="Times New Roman"/>
                      </a:endParaRPr>
                    </a:p>
                    <a:p>
                      <a:pPr marL="0" marR="0">
                        <a:spcBef>
                          <a:spcPts val="0"/>
                        </a:spcBef>
                        <a:spcAft>
                          <a:spcPts val="0"/>
                        </a:spcAft>
                        <a:tabLst>
                          <a:tab pos="228600" algn="l"/>
                        </a:tabLst>
                      </a:pPr>
                      <a:r>
                        <a:rPr lang="en-US" sz="2000" b="1" dirty="0">
                          <a:effectLst/>
                          <a:latin typeface="Cambria"/>
                          <a:ea typeface="MS Mincho"/>
                          <a:cs typeface="Times New Roman"/>
                        </a:rPr>
                        <a:t> </a:t>
                      </a:r>
                      <a:endParaRPr lang="en-US" sz="2000" dirty="0">
                        <a:effectLst/>
                        <a:latin typeface="Cambria"/>
                        <a:ea typeface="MS Mincho"/>
                        <a:cs typeface="Times New Roman"/>
                      </a:endParaRPr>
                    </a:p>
                    <a:p>
                      <a:pPr marL="0" marR="0">
                        <a:spcBef>
                          <a:spcPts val="0"/>
                        </a:spcBef>
                        <a:spcAft>
                          <a:spcPts val="0"/>
                        </a:spcAft>
                        <a:tabLst>
                          <a:tab pos="228600" algn="l"/>
                        </a:tabLst>
                      </a:pPr>
                      <a:r>
                        <a:rPr lang="en-US" sz="2000" b="1" dirty="0">
                          <a:effectLst/>
                          <a:latin typeface="Cambria"/>
                          <a:ea typeface="MS Mincho"/>
                          <a:cs typeface="Times New Roman"/>
                        </a:rPr>
                        <a:t> </a:t>
                      </a:r>
                      <a:endParaRPr lang="en-US" sz="2000" dirty="0">
                        <a:effectLst/>
                        <a:latin typeface="Cambria"/>
                        <a:ea typeface="MS Mincho"/>
                        <a:cs typeface="Times New Roman"/>
                      </a:endParaRPr>
                    </a:p>
                  </a:txBody>
                  <a:tcPr marL="40595" marR="405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228600" algn="l"/>
                        </a:tabLst>
                      </a:pPr>
                      <a:r>
                        <a:rPr lang="en-US" sz="700" dirty="0">
                          <a:effectLst/>
                          <a:latin typeface="Cambria"/>
                          <a:ea typeface="MS Mincho"/>
                          <a:cs typeface="Times New Roman"/>
                        </a:rPr>
                        <a:t> </a:t>
                      </a:r>
                    </a:p>
                  </a:txBody>
                  <a:tcPr marL="40595" marR="405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3961">
                <a:tc>
                  <a:txBody>
                    <a:bodyPr/>
                    <a:lstStyle/>
                    <a:p>
                      <a:pPr marL="0" marR="0">
                        <a:spcBef>
                          <a:spcPts val="0"/>
                        </a:spcBef>
                        <a:spcAft>
                          <a:spcPts val="0"/>
                        </a:spcAft>
                        <a:tabLst>
                          <a:tab pos="228600" algn="l"/>
                        </a:tabLst>
                      </a:pPr>
                      <a:r>
                        <a:rPr lang="en-US" sz="2000" b="1">
                          <a:effectLst/>
                          <a:latin typeface="Cambria"/>
                          <a:ea typeface="MS Mincho"/>
                          <a:cs typeface="Times New Roman"/>
                        </a:rPr>
                        <a:t>Problem/Purpose</a:t>
                      </a:r>
                      <a:endParaRPr lang="en-US" sz="2000">
                        <a:effectLst/>
                        <a:latin typeface="Cambria"/>
                        <a:ea typeface="MS Mincho"/>
                        <a:cs typeface="Times New Roman"/>
                      </a:endParaRPr>
                    </a:p>
                  </a:txBody>
                  <a:tcPr marL="40595" marR="405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228600" algn="l"/>
                        </a:tabLst>
                      </a:pPr>
                      <a:r>
                        <a:rPr lang="en-US" sz="700">
                          <a:effectLst/>
                          <a:latin typeface="Cambria"/>
                          <a:ea typeface="MS Mincho"/>
                          <a:cs typeface="Times New Roman"/>
                        </a:rPr>
                        <a:t> </a:t>
                      </a:r>
                    </a:p>
                    <a:p>
                      <a:pPr marL="0" marR="0">
                        <a:spcBef>
                          <a:spcPts val="0"/>
                        </a:spcBef>
                        <a:spcAft>
                          <a:spcPts val="0"/>
                        </a:spcAft>
                        <a:tabLst>
                          <a:tab pos="228600" algn="l"/>
                        </a:tabLst>
                      </a:pPr>
                      <a:r>
                        <a:rPr lang="en-US" sz="700">
                          <a:effectLst/>
                          <a:latin typeface="Cambria"/>
                          <a:ea typeface="MS Mincho"/>
                          <a:cs typeface="Times New Roman"/>
                        </a:rPr>
                        <a:t> </a:t>
                      </a:r>
                    </a:p>
                    <a:p>
                      <a:pPr marL="0" marR="0">
                        <a:spcBef>
                          <a:spcPts val="0"/>
                        </a:spcBef>
                        <a:spcAft>
                          <a:spcPts val="0"/>
                        </a:spcAft>
                        <a:tabLst>
                          <a:tab pos="228600" algn="l"/>
                        </a:tabLst>
                      </a:pPr>
                      <a:r>
                        <a:rPr lang="en-US" sz="700">
                          <a:effectLst/>
                          <a:latin typeface="Cambria"/>
                          <a:ea typeface="MS Mincho"/>
                          <a:cs typeface="Times New Roman"/>
                        </a:rPr>
                        <a:t> </a:t>
                      </a:r>
                    </a:p>
                    <a:p>
                      <a:pPr marL="0" marR="0">
                        <a:spcBef>
                          <a:spcPts val="0"/>
                        </a:spcBef>
                        <a:spcAft>
                          <a:spcPts val="0"/>
                        </a:spcAft>
                        <a:tabLst>
                          <a:tab pos="228600" algn="l"/>
                        </a:tabLst>
                      </a:pPr>
                      <a:r>
                        <a:rPr lang="en-US" sz="700">
                          <a:effectLst/>
                          <a:latin typeface="Cambria"/>
                          <a:ea typeface="MS Mincho"/>
                          <a:cs typeface="Times New Roman"/>
                        </a:rPr>
                        <a:t> </a:t>
                      </a:r>
                    </a:p>
                    <a:p>
                      <a:pPr marL="0" marR="0">
                        <a:spcBef>
                          <a:spcPts val="0"/>
                        </a:spcBef>
                        <a:spcAft>
                          <a:spcPts val="0"/>
                        </a:spcAft>
                        <a:tabLst>
                          <a:tab pos="228600" algn="l"/>
                        </a:tabLst>
                      </a:pPr>
                      <a:r>
                        <a:rPr lang="en-US" sz="700">
                          <a:effectLst/>
                          <a:latin typeface="Cambria"/>
                          <a:ea typeface="MS Mincho"/>
                          <a:cs typeface="Times New Roman"/>
                        </a:rPr>
                        <a:t> </a:t>
                      </a:r>
                    </a:p>
                    <a:p>
                      <a:pPr marL="0" marR="0">
                        <a:spcBef>
                          <a:spcPts val="0"/>
                        </a:spcBef>
                        <a:spcAft>
                          <a:spcPts val="0"/>
                        </a:spcAft>
                        <a:tabLst>
                          <a:tab pos="228600" algn="l"/>
                        </a:tabLst>
                      </a:pPr>
                      <a:r>
                        <a:rPr lang="en-US" sz="700">
                          <a:effectLst/>
                          <a:latin typeface="Cambria"/>
                          <a:ea typeface="MS Mincho"/>
                          <a:cs typeface="Times New Roman"/>
                        </a:rPr>
                        <a:t> </a:t>
                      </a:r>
                    </a:p>
                    <a:p>
                      <a:pPr marL="0" marR="0">
                        <a:spcBef>
                          <a:spcPts val="0"/>
                        </a:spcBef>
                        <a:spcAft>
                          <a:spcPts val="0"/>
                        </a:spcAft>
                        <a:tabLst>
                          <a:tab pos="228600" algn="l"/>
                        </a:tabLst>
                      </a:pPr>
                      <a:r>
                        <a:rPr lang="en-US" sz="700">
                          <a:effectLst/>
                          <a:latin typeface="Cambria"/>
                          <a:ea typeface="MS Mincho"/>
                          <a:cs typeface="Times New Roman"/>
                        </a:rPr>
                        <a:t> </a:t>
                      </a:r>
                    </a:p>
                  </a:txBody>
                  <a:tcPr marL="40595" marR="405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3961">
                <a:tc>
                  <a:txBody>
                    <a:bodyPr/>
                    <a:lstStyle/>
                    <a:p>
                      <a:pPr marL="0" marR="0">
                        <a:spcBef>
                          <a:spcPts val="0"/>
                        </a:spcBef>
                        <a:spcAft>
                          <a:spcPts val="0"/>
                        </a:spcAft>
                        <a:tabLst>
                          <a:tab pos="228600" algn="l"/>
                        </a:tabLst>
                      </a:pPr>
                      <a:r>
                        <a:rPr lang="en-US" sz="2000" b="1">
                          <a:effectLst/>
                          <a:latin typeface="Cambria"/>
                          <a:ea typeface="MS Mincho"/>
                          <a:cs typeface="Times New Roman"/>
                        </a:rPr>
                        <a:t>Study Questions</a:t>
                      </a:r>
                      <a:endParaRPr lang="en-US" sz="2000">
                        <a:effectLst/>
                        <a:latin typeface="Cambria"/>
                        <a:ea typeface="MS Mincho"/>
                        <a:cs typeface="Times New Roman"/>
                      </a:endParaRPr>
                    </a:p>
                  </a:txBody>
                  <a:tcPr marL="40595" marR="405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228600" algn="l"/>
                        </a:tabLst>
                      </a:pPr>
                      <a:r>
                        <a:rPr lang="en-US" sz="700" dirty="0">
                          <a:effectLst/>
                          <a:latin typeface="Cambria"/>
                          <a:ea typeface="MS Mincho"/>
                          <a:cs typeface="Times New Roman"/>
                        </a:rPr>
                        <a:t> </a:t>
                      </a:r>
                    </a:p>
                    <a:p>
                      <a:pPr marL="0" marR="0">
                        <a:spcBef>
                          <a:spcPts val="0"/>
                        </a:spcBef>
                        <a:spcAft>
                          <a:spcPts val="0"/>
                        </a:spcAft>
                        <a:tabLst>
                          <a:tab pos="228600" algn="l"/>
                        </a:tabLst>
                      </a:pPr>
                      <a:r>
                        <a:rPr lang="en-US" sz="700" dirty="0">
                          <a:effectLst/>
                          <a:latin typeface="Cambria"/>
                          <a:ea typeface="MS Mincho"/>
                          <a:cs typeface="Times New Roman"/>
                        </a:rPr>
                        <a:t> </a:t>
                      </a:r>
                    </a:p>
                    <a:p>
                      <a:pPr marL="0" marR="0">
                        <a:spcBef>
                          <a:spcPts val="0"/>
                        </a:spcBef>
                        <a:spcAft>
                          <a:spcPts val="0"/>
                        </a:spcAft>
                        <a:tabLst>
                          <a:tab pos="228600" algn="l"/>
                        </a:tabLst>
                      </a:pPr>
                      <a:r>
                        <a:rPr lang="en-US" sz="700" dirty="0">
                          <a:effectLst/>
                          <a:latin typeface="Cambria"/>
                          <a:ea typeface="MS Mincho"/>
                          <a:cs typeface="Times New Roman"/>
                        </a:rPr>
                        <a:t> </a:t>
                      </a:r>
                    </a:p>
                    <a:p>
                      <a:pPr marL="0" marR="0">
                        <a:spcBef>
                          <a:spcPts val="0"/>
                        </a:spcBef>
                        <a:spcAft>
                          <a:spcPts val="0"/>
                        </a:spcAft>
                        <a:tabLst>
                          <a:tab pos="228600" algn="l"/>
                        </a:tabLst>
                      </a:pPr>
                      <a:r>
                        <a:rPr lang="en-US" sz="700" dirty="0">
                          <a:effectLst/>
                          <a:latin typeface="Cambria"/>
                          <a:ea typeface="MS Mincho"/>
                          <a:cs typeface="Times New Roman"/>
                        </a:rPr>
                        <a:t> </a:t>
                      </a:r>
                    </a:p>
                    <a:p>
                      <a:pPr marL="0" marR="0">
                        <a:spcBef>
                          <a:spcPts val="0"/>
                        </a:spcBef>
                        <a:spcAft>
                          <a:spcPts val="0"/>
                        </a:spcAft>
                        <a:tabLst>
                          <a:tab pos="228600" algn="l"/>
                        </a:tabLst>
                      </a:pPr>
                      <a:r>
                        <a:rPr lang="en-US" sz="700" dirty="0">
                          <a:effectLst/>
                          <a:latin typeface="Cambria"/>
                          <a:ea typeface="MS Mincho"/>
                          <a:cs typeface="Times New Roman"/>
                        </a:rPr>
                        <a:t> </a:t>
                      </a:r>
                    </a:p>
                    <a:p>
                      <a:pPr marL="0" marR="0">
                        <a:spcBef>
                          <a:spcPts val="0"/>
                        </a:spcBef>
                        <a:spcAft>
                          <a:spcPts val="0"/>
                        </a:spcAft>
                        <a:tabLst>
                          <a:tab pos="228600" algn="l"/>
                        </a:tabLst>
                      </a:pPr>
                      <a:r>
                        <a:rPr lang="en-US" sz="700" dirty="0">
                          <a:effectLst/>
                          <a:latin typeface="Cambria"/>
                          <a:ea typeface="MS Mincho"/>
                          <a:cs typeface="Times New Roman"/>
                        </a:rPr>
                        <a:t> </a:t>
                      </a:r>
                    </a:p>
                    <a:p>
                      <a:pPr marL="0" marR="0">
                        <a:spcBef>
                          <a:spcPts val="0"/>
                        </a:spcBef>
                        <a:spcAft>
                          <a:spcPts val="0"/>
                        </a:spcAft>
                        <a:tabLst>
                          <a:tab pos="228600" algn="l"/>
                        </a:tabLst>
                      </a:pPr>
                      <a:r>
                        <a:rPr lang="en-US" sz="700" dirty="0">
                          <a:effectLst/>
                          <a:latin typeface="Cambria"/>
                          <a:ea typeface="MS Mincho"/>
                          <a:cs typeface="Times New Roman"/>
                        </a:rPr>
                        <a:t> </a:t>
                      </a:r>
                    </a:p>
                  </a:txBody>
                  <a:tcPr marL="40595" marR="405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6252">
                <a:tc>
                  <a:txBody>
                    <a:bodyPr/>
                    <a:lstStyle/>
                    <a:p>
                      <a:pPr marL="0" marR="0">
                        <a:spcBef>
                          <a:spcPts val="0"/>
                        </a:spcBef>
                        <a:spcAft>
                          <a:spcPts val="0"/>
                        </a:spcAft>
                        <a:tabLst>
                          <a:tab pos="228600" algn="l"/>
                        </a:tabLst>
                      </a:pPr>
                      <a:r>
                        <a:rPr lang="en-US" sz="2000" b="1">
                          <a:effectLst/>
                          <a:latin typeface="Cambria"/>
                          <a:ea typeface="MS Mincho"/>
                          <a:cs typeface="Times New Roman"/>
                        </a:rPr>
                        <a:t>Models/Instruments/Theories</a:t>
                      </a:r>
                      <a:endParaRPr lang="en-US" sz="2000">
                        <a:effectLst/>
                        <a:latin typeface="Cambria"/>
                        <a:ea typeface="MS Mincho"/>
                        <a:cs typeface="Times New Roman"/>
                      </a:endParaRPr>
                    </a:p>
                  </a:txBody>
                  <a:tcPr marL="40595" marR="405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228600" algn="l"/>
                        </a:tabLst>
                      </a:pPr>
                      <a:r>
                        <a:rPr lang="en-US" sz="700" dirty="0">
                          <a:effectLst/>
                          <a:latin typeface="Cambria"/>
                          <a:ea typeface="MS Mincho"/>
                          <a:cs typeface="Times New Roman"/>
                        </a:rPr>
                        <a:t> </a:t>
                      </a:r>
                    </a:p>
                    <a:p>
                      <a:pPr marL="0" marR="0">
                        <a:spcBef>
                          <a:spcPts val="0"/>
                        </a:spcBef>
                        <a:spcAft>
                          <a:spcPts val="0"/>
                        </a:spcAft>
                        <a:tabLst>
                          <a:tab pos="228600" algn="l"/>
                        </a:tabLst>
                      </a:pPr>
                      <a:r>
                        <a:rPr lang="en-US" sz="700" dirty="0">
                          <a:effectLst/>
                          <a:latin typeface="Cambria"/>
                          <a:ea typeface="MS Mincho"/>
                          <a:cs typeface="Times New Roman"/>
                        </a:rPr>
                        <a:t> </a:t>
                      </a:r>
                    </a:p>
                    <a:p>
                      <a:pPr marL="0" marR="0">
                        <a:spcBef>
                          <a:spcPts val="0"/>
                        </a:spcBef>
                        <a:spcAft>
                          <a:spcPts val="0"/>
                        </a:spcAft>
                        <a:tabLst>
                          <a:tab pos="228600" algn="l"/>
                        </a:tabLst>
                      </a:pPr>
                      <a:r>
                        <a:rPr lang="en-US" sz="700" dirty="0">
                          <a:effectLst/>
                          <a:latin typeface="Cambria"/>
                          <a:ea typeface="MS Mincho"/>
                          <a:cs typeface="Times New Roman"/>
                        </a:rPr>
                        <a:t> </a:t>
                      </a:r>
                    </a:p>
                    <a:p>
                      <a:pPr marL="0" marR="0">
                        <a:spcBef>
                          <a:spcPts val="0"/>
                        </a:spcBef>
                        <a:spcAft>
                          <a:spcPts val="0"/>
                        </a:spcAft>
                        <a:tabLst>
                          <a:tab pos="228600" algn="l"/>
                        </a:tabLst>
                      </a:pPr>
                      <a:r>
                        <a:rPr lang="en-US" sz="700" dirty="0">
                          <a:effectLst/>
                          <a:latin typeface="Cambria"/>
                          <a:ea typeface="MS Mincho"/>
                          <a:cs typeface="Times New Roman"/>
                        </a:rPr>
                        <a:t> </a:t>
                      </a:r>
                    </a:p>
                    <a:p>
                      <a:pPr marL="0" marR="0">
                        <a:spcBef>
                          <a:spcPts val="0"/>
                        </a:spcBef>
                        <a:spcAft>
                          <a:spcPts val="0"/>
                        </a:spcAft>
                        <a:tabLst>
                          <a:tab pos="228600" algn="l"/>
                        </a:tabLst>
                      </a:pPr>
                      <a:r>
                        <a:rPr lang="en-US" sz="700" dirty="0">
                          <a:effectLst/>
                          <a:latin typeface="Cambria"/>
                          <a:ea typeface="MS Mincho"/>
                          <a:cs typeface="Times New Roman"/>
                        </a:rPr>
                        <a:t> </a:t>
                      </a:r>
                    </a:p>
                    <a:p>
                      <a:pPr marL="0" marR="0">
                        <a:spcBef>
                          <a:spcPts val="0"/>
                        </a:spcBef>
                        <a:spcAft>
                          <a:spcPts val="0"/>
                        </a:spcAft>
                        <a:tabLst>
                          <a:tab pos="228600" algn="l"/>
                        </a:tabLst>
                      </a:pPr>
                      <a:r>
                        <a:rPr lang="en-US" sz="700" dirty="0">
                          <a:effectLst/>
                          <a:latin typeface="Cambria"/>
                          <a:ea typeface="MS Mincho"/>
                          <a:cs typeface="Times New Roman"/>
                        </a:rPr>
                        <a:t> </a:t>
                      </a:r>
                    </a:p>
                  </a:txBody>
                  <a:tcPr marL="40595" marR="405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16778">
                <a:tc>
                  <a:txBody>
                    <a:bodyPr/>
                    <a:lstStyle/>
                    <a:p>
                      <a:pPr marL="0" marR="0">
                        <a:spcBef>
                          <a:spcPts val="0"/>
                        </a:spcBef>
                        <a:spcAft>
                          <a:spcPts val="0"/>
                        </a:spcAft>
                        <a:tabLst>
                          <a:tab pos="228600" algn="l"/>
                        </a:tabLst>
                      </a:pPr>
                      <a:r>
                        <a:rPr lang="en-US" sz="2000" b="1">
                          <a:effectLst/>
                          <a:latin typeface="Cambria"/>
                          <a:ea typeface="MS Mincho"/>
                          <a:cs typeface="Times New Roman"/>
                        </a:rPr>
                        <a:t>Methods</a:t>
                      </a:r>
                      <a:endParaRPr lang="en-US" sz="2000">
                        <a:effectLst/>
                        <a:latin typeface="Cambria"/>
                        <a:ea typeface="MS Mincho"/>
                        <a:cs typeface="Times New Roman"/>
                      </a:endParaRPr>
                    </a:p>
                  </a:txBody>
                  <a:tcPr marL="40595" marR="405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228600" algn="l"/>
                        </a:tabLst>
                      </a:pPr>
                      <a:r>
                        <a:rPr lang="en-US" sz="700" dirty="0">
                          <a:effectLst/>
                          <a:latin typeface="Cambria"/>
                          <a:ea typeface="MS Mincho"/>
                          <a:cs typeface="Times New Roman"/>
                        </a:rPr>
                        <a:t> </a:t>
                      </a:r>
                    </a:p>
                  </a:txBody>
                  <a:tcPr marL="40595" marR="405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72">
                <a:tc>
                  <a:txBody>
                    <a:bodyPr/>
                    <a:lstStyle/>
                    <a:p>
                      <a:pPr marL="0" marR="0">
                        <a:spcBef>
                          <a:spcPts val="0"/>
                        </a:spcBef>
                        <a:spcAft>
                          <a:spcPts val="0"/>
                        </a:spcAft>
                        <a:tabLst>
                          <a:tab pos="228600" algn="l"/>
                        </a:tabLst>
                      </a:pPr>
                      <a:r>
                        <a:rPr lang="en-US" sz="2000" b="1" dirty="0">
                          <a:effectLst/>
                          <a:latin typeface="Cambria"/>
                          <a:ea typeface="MS Mincho"/>
                          <a:cs typeface="Times New Roman"/>
                        </a:rPr>
                        <a:t>Journals</a:t>
                      </a:r>
                      <a:endParaRPr lang="en-US" sz="2000" dirty="0">
                        <a:effectLst/>
                        <a:latin typeface="Cambria"/>
                        <a:ea typeface="MS Mincho"/>
                        <a:cs typeface="Times New Roman"/>
                      </a:endParaRPr>
                    </a:p>
                  </a:txBody>
                  <a:tcPr marL="40595" marR="405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228600" algn="l"/>
                        </a:tabLst>
                      </a:pPr>
                      <a:r>
                        <a:rPr lang="en-US" sz="700" dirty="0">
                          <a:effectLst/>
                          <a:latin typeface="Cambria"/>
                          <a:ea typeface="MS Mincho"/>
                          <a:cs typeface="Times New Roman"/>
                        </a:rPr>
                        <a:t> </a:t>
                      </a:r>
                    </a:p>
                  </a:txBody>
                  <a:tcPr marL="40595" marR="405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7614998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3100" b="1" dirty="0" smtClean="0"/>
              <a:t>GSL Definitions: </a:t>
            </a:r>
            <a:br>
              <a:rPr lang="en-US" sz="3100" b="1" dirty="0" smtClean="0"/>
            </a:br>
            <a:r>
              <a:rPr lang="en-US" sz="3100" b="1" dirty="0" smtClean="0"/>
              <a:t>Hartman, </a:t>
            </a:r>
            <a:r>
              <a:rPr lang="en-US" sz="3100" b="1" dirty="0" err="1" smtClean="0"/>
              <a:t>Kiely</a:t>
            </a:r>
            <a:r>
              <a:rPr lang="en-US" sz="3100" b="1" dirty="0" smtClean="0"/>
              <a:t>, </a:t>
            </a:r>
            <a:r>
              <a:rPr lang="en-US" sz="3100" b="1" dirty="0" err="1" smtClean="0"/>
              <a:t>Friedrichs</a:t>
            </a:r>
            <a:r>
              <a:rPr lang="en-US" sz="3100" b="1" dirty="0" smtClean="0"/>
              <a:t>, &amp; Boettcher</a:t>
            </a:r>
            <a:endParaRPr lang="en-US" sz="3100" b="1" dirty="0"/>
          </a:p>
        </p:txBody>
      </p:sp>
      <p:sp>
        <p:nvSpPr>
          <p:cNvPr id="3" name="Subtitle 2"/>
          <p:cNvSpPr>
            <a:spLocks noGrp="1"/>
          </p:cNvSpPr>
          <p:nvPr>
            <p:ph idx="1"/>
          </p:nvPr>
        </p:nvSpPr>
        <p:spPr>
          <a:xfrm>
            <a:off x="457200" y="2209800"/>
            <a:ext cx="8229600" cy="3916363"/>
          </a:xfrm>
        </p:spPr>
        <p:txBody>
          <a:bodyPr>
            <a:normAutofit/>
          </a:bodyPr>
          <a:lstStyle/>
          <a:p>
            <a:r>
              <a:rPr lang="en-US" dirty="0"/>
              <a:t>a community-driven service experience that employs structured, critical reflective practice to better understand self, culture, </a:t>
            </a:r>
            <a:r>
              <a:rPr lang="en-US" dirty="0" err="1"/>
              <a:t>positionality</a:t>
            </a:r>
            <a:r>
              <a:rPr lang="en-US" dirty="0"/>
              <a:t>, social and environmental issues, and social responsibility in global context. </a:t>
            </a:r>
          </a:p>
          <a:p>
            <a:endParaRPr lang="en-US" b="1" dirty="0">
              <a:solidFill>
                <a:schemeClr val="tx1"/>
              </a:solidFill>
            </a:endParaRPr>
          </a:p>
        </p:txBody>
      </p:sp>
    </p:spTree>
    <p:extLst>
      <p:ext uri="{BB962C8B-B14F-4D97-AF65-F5344CB8AC3E}">
        <p14:creationId xmlns:p14="http://schemas.microsoft.com/office/powerpoint/2010/main" val="85505641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4800" b="1" dirty="0" smtClean="0"/>
              <a:t>Research/Practice Perspectives</a:t>
            </a:r>
            <a:endParaRPr lang="en-US" sz="4800" b="1" dirty="0"/>
          </a:p>
        </p:txBody>
      </p:sp>
      <p:sp>
        <p:nvSpPr>
          <p:cNvPr id="3" name="Subtitle 2"/>
          <p:cNvSpPr>
            <a:spLocks noGrp="1"/>
          </p:cNvSpPr>
          <p:nvPr>
            <p:ph idx="1"/>
          </p:nvPr>
        </p:nvSpPr>
        <p:spPr>
          <a:xfrm>
            <a:off x="-304800" y="1371600"/>
            <a:ext cx="9601200" cy="5029200"/>
          </a:xfrm>
        </p:spPr>
        <p:txBody>
          <a:bodyPr lIns="0" rIns="0">
            <a:normAutofit/>
          </a:bodyPr>
          <a:lstStyle/>
          <a:p>
            <a:pPr lvl="2">
              <a:buNone/>
              <a:defRPr/>
            </a:pPr>
            <a:r>
              <a:rPr lang="en-US" sz="3600" dirty="0" smtClean="0"/>
              <a:t>Which perspective guides your work?</a:t>
            </a:r>
          </a:p>
          <a:p>
            <a:pPr lvl="2">
              <a:buNone/>
              <a:defRPr/>
            </a:pPr>
            <a:endParaRPr lang="en-US" sz="3600" dirty="0" smtClean="0"/>
          </a:p>
        </p:txBody>
      </p:sp>
      <p:pic>
        <p:nvPicPr>
          <p:cNvPr id="5" name="Picture 2" descr="https://encrypted-tbn2.google.com/images?q=tbn:ANd9GcSk3w2o21hmoeCPsg1Ovh8T6lqa9ITQ8Sxt4yLLEkHoODLa3kbMtA"/>
          <p:cNvPicPr>
            <a:picLocks noChangeAspect="1" noChangeArrowheads="1"/>
          </p:cNvPicPr>
          <p:nvPr/>
        </p:nvPicPr>
        <p:blipFill>
          <a:blip r:embed="rId4" cstate="print"/>
          <a:srcRect/>
          <a:stretch>
            <a:fillRect/>
          </a:stretch>
        </p:blipFill>
        <p:spPr bwMode="auto">
          <a:xfrm>
            <a:off x="0" y="2057400"/>
            <a:ext cx="2895600" cy="2590800"/>
          </a:xfrm>
          <a:prstGeom prst="rect">
            <a:avLst/>
          </a:prstGeom>
          <a:noFill/>
          <a:ln cmpd="sng">
            <a:solidFill>
              <a:schemeClr val="tx1"/>
            </a:solidFill>
          </a:ln>
        </p:spPr>
      </p:pic>
      <p:pic>
        <p:nvPicPr>
          <p:cNvPr id="7" name="Picture 2" descr="https://encrypted-tbn1.google.com/images?q=tbn:ANd9GcQ0w_0fyQrFXh4Z8QlPZn4EhKChsPaLi86iCbDO8F48GrUNhSY0kQ"/>
          <p:cNvPicPr>
            <a:picLocks noChangeAspect="1" noChangeArrowheads="1"/>
          </p:cNvPicPr>
          <p:nvPr/>
        </p:nvPicPr>
        <p:blipFill>
          <a:blip r:embed="rId5" cstate="print"/>
          <a:srcRect/>
          <a:stretch>
            <a:fillRect/>
          </a:stretch>
        </p:blipFill>
        <p:spPr bwMode="auto">
          <a:xfrm>
            <a:off x="3048000" y="2057400"/>
            <a:ext cx="3124200" cy="2590800"/>
          </a:xfrm>
          <a:prstGeom prst="rect">
            <a:avLst/>
          </a:prstGeom>
          <a:noFill/>
          <a:ln cmpd="sng">
            <a:solidFill>
              <a:schemeClr val="tx1"/>
            </a:solidFill>
          </a:ln>
        </p:spPr>
      </p:pic>
      <p:pic>
        <p:nvPicPr>
          <p:cNvPr id="8" name="Picture 2" descr="https://encrypted-tbn0.google.com/images?q=tbn:ANd9GcTQYZp5_zTc9R2oqX3t0SUMILkG_I3xg0HlCvCBdThHdsFfazeM"/>
          <p:cNvPicPr>
            <a:picLocks noChangeAspect="1" noChangeArrowheads="1"/>
          </p:cNvPicPr>
          <p:nvPr/>
        </p:nvPicPr>
        <p:blipFill>
          <a:blip r:embed="rId6" cstate="print"/>
          <a:srcRect/>
          <a:stretch>
            <a:fillRect/>
          </a:stretch>
        </p:blipFill>
        <p:spPr bwMode="auto">
          <a:xfrm>
            <a:off x="6477000" y="2057400"/>
            <a:ext cx="2438400" cy="2590800"/>
          </a:xfrm>
          <a:prstGeom prst="rect">
            <a:avLst/>
          </a:prstGeom>
          <a:noFill/>
          <a:ln cmpd="sng">
            <a:solidFill>
              <a:schemeClr val="tx1"/>
            </a:solidFill>
          </a:ln>
        </p:spPr>
      </p:pic>
      <p:sp>
        <p:nvSpPr>
          <p:cNvPr id="10" name="TextBox 9"/>
          <p:cNvSpPr txBox="1"/>
          <p:nvPr/>
        </p:nvSpPr>
        <p:spPr>
          <a:xfrm>
            <a:off x="0" y="4876800"/>
            <a:ext cx="9144000" cy="1554272"/>
          </a:xfrm>
          <a:prstGeom prst="rect">
            <a:avLst/>
          </a:prstGeom>
          <a:noFill/>
        </p:spPr>
        <p:txBody>
          <a:bodyPr wrap="square" rtlCol="0">
            <a:spAutoFit/>
          </a:bodyPr>
          <a:lstStyle/>
          <a:p>
            <a:r>
              <a:rPr lang="en-US" sz="4500" b="1" dirty="0" smtClean="0">
                <a:solidFill>
                  <a:srgbClr val="FF0000"/>
                </a:solidFill>
              </a:rPr>
              <a:t>TECHNICAL     PRACTICAL      CRITICAL</a:t>
            </a:r>
          </a:p>
          <a:p>
            <a:endParaRPr lang="en-US" sz="5000" dirty="0">
              <a:solidFill>
                <a:prstClr val="black"/>
              </a:solidFill>
            </a:endParaRPr>
          </a:p>
        </p:txBody>
      </p:sp>
    </p:spTree>
    <p:extLst>
      <p:ext uri="{BB962C8B-B14F-4D97-AF65-F5344CB8AC3E}">
        <p14:creationId xmlns:p14="http://schemas.microsoft.com/office/powerpoint/2010/main" val="2860949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283550"/>
            <a:ext cx="7927147" cy="6571318"/>
          </a:xfrm>
          <a:prstGeom prst="rect">
            <a:avLst/>
          </a:prstGeom>
        </p:spPr>
      </p:pic>
      <p:sp>
        <p:nvSpPr>
          <p:cNvPr id="2" name="Title 1"/>
          <p:cNvSpPr>
            <a:spLocks noGrp="1"/>
          </p:cNvSpPr>
          <p:nvPr>
            <p:ph type="title"/>
          </p:nvPr>
        </p:nvSpPr>
        <p:spPr>
          <a:xfrm>
            <a:off x="0" y="1600200"/>
            <a:ext cx="2260948" cy="2971800"/>
          </a:xfrm>
        </p:spPr>
        <p:txBody>
          <a:bodyPr>
            <a:normAutofit/>
          </a:bodyPr>
          <a:lstStyle/>
          <a:p>
            <a:r>
              <a:rPr lang="en-US" sz="3100" b="1" dirty="0" smtClean="0"/>
              <a:t>GSL Integrates Distinct Areas of Practice &amp; Literature</a:t>
            </a:r>
            <a:endParaRPr lang="en-US" sz="3100" b="1" dirty="0"/>
          </a:p>
        </p:txBody>
      </p:sp>
    </p:spTree>
    <p:extLst>
      <p:ext uri="{BB962C8B-B14F-4D97-AF65-F5344CB8AC3E}">
        <p14:creationId xmlns:p14="http://schemas.microsoft.com/office/powerpoint/2010/main" val="33406862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100" b="1" dirty="0" smtClean="0"/>
              <a:t>Charting GSL Influences</a:t>
            </a:r>
            <a:endParaRPr lang="en-US" sz="3100"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330921"/>
            <a:ext cx="9153671" cy="5069879"/>
          </a:xfrm>
        </p:spPr>
      </p:pic>
    </p:spTree>
    <p:extLst>
      <p:ext uri="{BB962C8B-B14F-4D97-AF65-F5344CB8AC3E}">
        <p14:creationId xmlns:p14="http://schemas.microsoft.com/office/powerpoint/2010/main" val="11129811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4800" b="1" dirty="0" smtClean="0"/>
              <a:t>Research/Practice Perspectives</a:t>
            </a:r>
            <a:endParaRPr lang="en-US" sz="4800" b="1" dirty="0"/>
          </a:p>
        </p:txBody>
      </p:sp>
      <p:sp>
        <p:nvSpPr>
          <p:cNvPr id="3" name="Subtitle 2"/>
          <p:cNvSpPr>
            <a:spLocks noGrp="1"/>
          </p:cNvSpPr>
          <p:nvPr>
            <p:ph idx="1"/>
          </p:nvPr>
        </p:nvSpPr>
        <p:spPr>
          <a:xfrm>
            <a:off x="-304800" y="1371600"/>
            <a:ext cx="9601200" cy="5029200"/>
          </a:xfrm>
        </p:spPr>
        <p:txBody>
          <a:bodyPr lIns="0" rIns="0">
            <a:normAutofit/>
          </a:bodyPr>
          <a:lstStyle/>
          <a:p>
            <a:pPr lvl="2">
              <a:buNone/>
              <a:defRPr/>
            </a:pPr>
            <a:r>
              <a:rPr lang="en-US" sz="3600" dirty="0" smtClean="0"/>
              <a:t>Which perspective guides your work?</a:t>
            </a:r>
          </a:p>
          <a:p>
            <a:pPr lvl="2">
              <a:buNone/>
              <a:defRPr/>
            </a:pPr>
            <a:endParaRPr lang="en-US" sz="3600" dirty="0" smtClean="0"/>
          </a:p>
        </p:txBody>
      </p:sp>
      <p:pic>
        <p:nvPicPr>
          <p:cNvPr id="5" name="Picture 2" descr="https://encrypted-tbn2.google.com/images?q=tbn:ANd9GcSk3w2o21hmoeCPsg1Ovh8T6lqa9ITQ8Sxt4yLLEkHoODLa3kbMtA"/>
          <p:cNvPicPr>
            <a:picLocks noChangeAspect="1" noChangeArrowheads="1"/>
          </p:cNvPicPr>
          <p:nvPr/>
        </p:nvPicPr>
        <p:blipFill>
          <a:blip r:embed="rId4" cstate="print"/>
          <a:srcRect/>
          <a:stretch>
            <a:fillRect/>
          </a:stretch>
        </p:blipFill>
        <p:spPr bwMode="auto">
          <a:xfrm>
            <a:off x="152400" y="2057400"/>
            <a:ext cx="2895600" cy="2590800"/>
          </a:xfrm>
          <a:prstGeom prst="rect">
            <a:avLst/>
          </a:prstGeom>
          <a:noFill/>
          <a:ln cmpd="sng">
            <a:solidFill>
              <a:schemeClr val="tx1"/>
            </a:solidFill>
          </a:ln>
        </p:spPr>
      </p:pic>
      <p:pic>
        <p:nvPicPr>
          <p:cNvPr id="7" name="Picture 2" descr="https://encrypted-tbn1.google.com/images?q=tbn:ANd9GcQ0w_0fyQrFXh4Z8QlPZn4EhKChsPaLi86iCbDO8F48GrUNhSY0kQ"/>
          <p:cNvPicPr>
            <a:picLocks noChangeAspect="1" noChangeArrowheads="1"/>
          </p:cNvPicPr>
          <p:nvPr/>
        </p:nvPicPr>
        <p:blipFill>
          <a:blip r:embed="rId5" cstate="print"/>
          <a:srcRect/>
          <a:stretch>
            <a:fillRect/>
          </a:stretch>
        </p:blipFill>
        <p:spPr bwMode="auto">
          <a:xfrm>
            <a:off x="3200400" y="2057400"/>
            <a:ext cx="3124200" cy="2590800"/>
          </a:xfrm>
          <a:prstGeom prst="rect">
            <a:avLst/>
          </a:prstGeom>
          <a:noFill/>
          <a:ln cmpd="sng">
            <a:solidFill>
              <a:schemeClr val="tx1"/>
            </a:solidFill>
          </a:ln>
        </p:spPr>
      </p:pic>
      <p:pic>
        <p:nvPicPr>
          <p:cNvPr id="8" name="Picture 2" descr="https://encrypted-tbn0.google.com/images?q=tbn:ANd9GcTQYZp5_zTc9R2oqX3t0SUMILkG_I3xg0HlCvCBdThHdsFfazeM"/>
          <p:cNvPicPr>
            <a:picLocks noChangeAspect="1" noChangeArrowheads="1"/>
          </p:cNvPicPr>
          <p:nvPr/>
        </p:nvPicPr>
        <p:blipFill>
          <a:blip r:embed="rId6" cstate="print"/>
          <a:srcRect/>
          <a:stretch>
            <a:fillRect/>
          </a:stretch>
        </p:blipFill>
        <p:spPr bwMode="auto">
          <a:xfrm>
            <a:off x="6477000" y="2057400"/>
            <a:ext cx="2438400" cy="2590800"/>
          </a:xfrm>
          <a:prstGeom prst="rect">
            <a:avLst/>
          </a:prstGeom>
          <a:noFill/>
          <a:ln cmpd="sng">
            <a:solidFill>
              <a:schemeClr val="tx1"/>
            </a:solidFill>
          </a:ln>
        </p:spPr>
      </p:pic>
      <p:sp>
        <p:nvSpPr>
          <p:cNvPr id="10" name="TextBox 9"/>
          <p:cNvSpPr txBox="1"/>
          <p:nvPr/>
        </p:nvSpPr>
        <p:spPr>
          <a:xfrm>
            <a:off x="0" y="4876800"/>
            <a:ext cx="2895600" cy="1554272"/>
          </a:xfrm>
          <a:prstGeom prst="rect">
            <a:avLst/>
          </a:prstGeom>
          <a:noFill/>
        </p:spPr>
        <p:txBody>
          <a:bodyPr wrap="square" rtlCol="0">
            <a:spAutoFit/>
          </a:bodyPr>
          <a:lstStyle/>
          <a:p>
            <a:r>
              <a:rPr lang="en-US" sz="4500" b="1" dirty="0" smtClean="0">
                <a:solidFill>
                  <a:srgbClr val="FF0000"/>
                </a:solidFill>
              </a:rPr>
              <a:t>TECHNICAL</a:t>
            </a:r>
          </a:p>
          <a:p>
            <a:endParaRPr lang="en-US" sz="5000" dirty="0">
              <a:solidFill>
                <a:prstClr val="black"/>
              </a:solidFill>
            </a:endParaRPr>
          </a:p>
        </p:txBody>
      </p:sp>
      <p:sp>
        <p:nvSpPr>
          <p:cNvPr id="4" name="TextBox 3"/>
          <p:cNvSpPr txBox="1"/>
          <p:nvPr/>
        </p:nvSpPr>
        <p:spPr>
          <a:xfrm>
            <a:off x="3200400" y="4876800"/>
            <a:ext cx="2971800" cy="784830"/>
          </a:xfrm>
          <a:prstGeom prst="rect">
            <a:avLst/>
          </a:prstGeom>
          <a:noFill/>
        </p:spPr>
        <p:txBody>
          <a:bodyPr wrap="square" rtlCol="0">
            <a:spAutoFit/>
          </a:bodyPr>
          <a:lstStyle/>
          <a:p>
            <a:r>
              <a:rPr lang="en-US" sz="4500" b="1" dirty="0" smtClean="0">
                <a:solidFill>
                  <a:srgbClr val="FF0000"/>
                </a:solidFill>
              </a:rPr>
              <a:t>PRACTICAL</a:t>
            </a:r>
            <a:endParaRPr lang="en-US" sz="4500" dirty="0"/>
          </a:p>
        </p:txBody>
      </p:sp>
      <p:sp>
        <p:nvSpPr>
          <p:cNvPr id="6" name="TextBox 5"/>
          <p:cNvSpPr txBox="1"/>
          <p:nvPr/>
        </p:nvSpPr>
        <p:spPr>
          <a:xfrm>
            <a:off x="6477000" y="4876800"/>
            <a:ext cx="2438400" cy="784830"/>
          </a:xfrm>
          <a:prstGeom prst="rect">
            <a:avLst/>
          </a:prstGeom>
          <a:noFill/>
        </p:spPr>
        <p:txBody>
          <a:bodyPr wrap="square" rtlCol="0">
            <a:spAutoFit/>
          </a:bodyPr>
          <a:lstStyle/>
          <a:p>
            <a:r>
              <a:rPr lang="en-US" sz="4500" b="1" dirty="0">
                <a:solidFill>
                  <a:srgbClr val="FF0000"/>
                </a:solidFill>
              </a:rPr>
              <a:t>CRITICAL</a:t>
            </a:r>
            <a:endParaRPr lang="en-US" sz="4500" dirty="0"/>
          </a:p>
        </p:txBody>
      </p:sp>
    </p:spTree>
    <p:extLst>
      <p:ext uri="{BB962C8B-B14F-4D97-AF65-F5344CB8AC3E}">
        <p14:creationId xmlns:p14="http://schemas.microsoft.com/office/powerpoint/2010/main" val="3385929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533400" y="2286000"/>
            <a:ext cx="8229600" cy="2362200"/>
          </a:xfrm>
        </p:spPr>
        <p:txBody>
          <a:bodyPr>
            <a:normAutofit/>
          </a:bodyPr>
          <a:lstStyle/>
          <a:p>
            <a:r>
              <a:rPr lang="en-US" sz="4000" b="1" dirty="0" smtClean="0"/>
              <a:t>GSL Learning Outcome </a:t>
            </a:r>
            <a:br>
              <a:rPr lang="en-US" sz="4000" b="1" dirty="0" smtClean="0"/>
            </a:br>
            <a:r>
              <a:rPr lang="en-US" sz="4000" b="1" dirty="0" smtClean="0"/>
              <a:t>Research &amp; Gaps</a:t>
            </a:r>
            <a:endParaRPr lang="en-US" sz="4000" b="1" dirty="0"/>
          </a:p>
        </p:txBody>
      </p:sp>
    </p:spTree>
    <p:extLst>
      <p:ext uri="{BB962C8B-B14F-4D97-AF65-F5344CB8AC3E}">
        <p14:creationId xmlns:p14="http://schemas.microsoft.com/office/powerpoint/2010/main" val="31199166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34000"/>
                    </a14:imgEffect>
                    <a14:imgEffect>
                      <a14:brightnessContrast contrast="39000"/>
                    </a14:imgEffect>
                  </a14:imgLayer>
                </a14:imgProps>
              </a:ext>
              <a:ext uri="{28A0092B-C50C-407E-A947-70E740481C1C}">
                <a14:useLocalDpi xmlns:a14="http://schemas.microsoft.com/office/drawing/2010/main" val="0"/>
              </a:ext>
            </a:extLst>
          </a:blip>
          <a:srcRect/>
          <a:stretch>
            <a:fillRect/>
          </a:stretch>
        </p:blipFill>
        <p:spPr bwMode="auto">
          <a:xfrm>
            <a:off x="-546806" y="0"/>
            <a:ext cx="10149417" cy="707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sz="4000" b="1" dirty="0" smtClean="0"/>
              <a:t>Student Learning Outcomes &amp; </a:t>
            </a:r>
            <a:br>
              <a:rPr lang="en-US" sz="4000" b="1" dirty="0" smtClean="0"/>
            </a:br>
            <a:r>
              <a:rPr lang="en-US" sz="4000" b="1" dirty="0" smtClean="0"/>
              <a:t>Program Factors</a:t>
            </a:r>
            <a:endParaRPr lang="en-US" sz="4000" b="1" dirty="0"/>
          </a:p>
        </p:txBody>
      </p:sp>
      <p:sp>
        <p:nvSpPr>
          <p:cNvPr id="3" name="Subtitle 2"/>
          <p:cNvSpPr>
            <a:spLocks noGrp="1"/>
          </p:cNvSpPr>
          <p:nvPr>
            <p:ph idx="1"/>
          </p:nvPr>
        </p:nvSpPr>
        <p:spPr>
          <a:xfrm>
            <a:off x="457200" y="1676400"/>
            <a:ext cx="8229600" cy="4449763"/>
          </a:xfrm>
        </p:spPr>
        <p:txBody>
          <a:bodyPr>
            <a:normAutofit/>
          </a:bodyPr>
          <a:lstStyle/>
          <a:p>
            <a:r>
              <a:rPr lang="en-US" dirty="0" smtClean="0">
                <a:solidFill>
                  <a:schemeClr val="tx1"/>
                </a:solidFill>
              </a:rPr>
              <a:t>Theoretical frameworks and conceptualizations of student learning outcomes</a:t>
            </a:r>
          </a:p>
          <a:p>
            <a:pPr lvl="1"/>
            <a:r>
              <a:rPr lang="en-US" dirty="0" smtClean="0"/>
              <a:t>Existing quantitative measures</a:t>
            </a:r>
          </a:p>
          <a:p>
            <a:r>
              <a:rPr lang="en-US" dirty="0" smtClean="0"/>
              <a:t>Assessing program factors</a:t>
            </a:r>
          </a:p>
          <a:p>
            <a:r>
              <a:rPr lang="en-US" dirty="0" smtClean="0">
                <a:solidFill>
                  <a:schemeClr val="tx1"/>
                </a:solidFill>
              </a:rPr>
              <a:t>Gaps</a:t>
            </a:r>
            <a:endParaRPr lang="en-US" dirty="0">
              <a:solidFill>
                <a:schemeClr val="tx1"/>
              </a:solidFill>
            </a:endParaRPr>
          </a:p>
        </p:txBody>
      </p:sp>
    </p:spTree>
    <p:extLst>
      <p:ext uri="{BB962C8B-B14F-4D97-AF65-F5344CB8AC3E}">
        <p14:creationId xmlns:p14="http://schemas.microsoft.com/office/powerpoint/2010/main" val="5284755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13834</TotalTime>
  <Words>3232</Words>
  <Application>Microsoft Office PowerPoint</Application>
  <PresentationFormat>On-screen Show (4:3)</PresentationFormat>
  <Paragraphs>540</Paragraphs>
  <Slides>40</Slides>
  <Notes>13</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Research Driving Better Design, Practice,  Evaluation, and Assessment in Global and  Immersive Service-learning </vt:lpstr>
      <vt:lpstr>How do you define GSL/ISL?</vt:lpstr>
      <vt:lpstr>GSL Definitions: Bringle and Hatcher</vt:lpstr>
      <vt:lpstr>GSL Definitions:  Hartman, Kiely, Friedrichs, &amp; Boettcher</vt:lpstr>
      <vt:lpstr>GSL Integrates Distinct Areas of Practice &amp; Literature</vt:lpstr>
      <vt:lpstr>Charting GSL Influences</vt:lpstr>
      <vt:lpstr>Research/Practice Perspectives</vt:lpstr>
      <vt:lpstr>GSL Learning Outcome  Research &amp; Gaps</vt:lpstr>
      <vt:lpstr>Student Learning Outcomes &amp;  Program Factors</vt:lpstr>
      <vt:lpstr>Developmental Model of Intercultural Maturity (King &amp; Baxter Magolda, 2005)</vt:lpstr>
      <vt:lpstr>American Council on Education: International/Intercultural Competencies (Olson, Green &amp; Hill, 2005)</vt:lpstr>
      <vt:lpstr>Intercultural Sensitivity (Hammer, Bennett &amp; Wiseman, 2003)</vt:lpstr>
      <vt:lpstr>Global Perspective (Braskamp, Braskamp &amp; Merrill, 2010)</vt:lpstr>
      <vt:lpstr>Global Citizenship (Morais &amp; Ogden, 2010)</vt:lpstr>
      <vt:lpstr>Transformative Learning (Mezirow, 1991, 1997, 2000)</vt:lpstr>
      <vt:lpstr>Other Student Outcomes</vt:lpstr>
      <vt:lpstr>Program Factors</vt:lpstr>
      <vt:lpstr>Gaps</vt:lpstr>
      <vt:lpstr>Exercise</vt:lpstr>
      <vt:lpstr>Faculty Experience</vt:lpstr>
      <vt:lpstr>GSL and Faculty </vt:lpstr>
      <vt:lpstr>GSL and Faculty</vt:lpstr>
      <vt:lpstr>GSL and Faculty</vt:lpstr>
      <vt:lpstr>Community Impacts</vt:lpstr>
      <vt:lpstr>Community Impacts –  Getting started</vt:lpstr>
      <vt:lpstr>Community Impacts –  Getting started</vt:lpstr>
      <vt:lpstr>Community Impacts –  Where is the community?</vt:lpstr>
      <vt:lpstr>Community Impacts –  What is “community”?</vt:lpstr>
      <vt:lpstr>Community Impacts -  What literature exists on community impacts?</vt:lpstr>
      <vt:lpstr>Community Impacts -  What literature exists on community impacts?</vt:lpstr>
      <vt:lpstr> Community Impacts -  What are some frameworks, tools, and examples? </vt:lpstr>
      <vt:lpstr> Community Impacts -  What are some frameworks, tools, and examples? </vt:lpstr>
      <vt:lpstr> Community Impacts -  What are some frameworks, tools, and examples? </vt:lpstr>
      <vt:lpstr> Community Impacts -  What are some frameworks, tools, and examples? </vt:lpstr>
      <vt:lpstr> Community Impacts -  What are some frameworks, tools, and examples? </vt:lpstr>
      <vt:lpstr>PowerPoint Presentation</vt:lpstr>
      <vt:lpstr> Community Impacts -  Some examples? </vt:lpstr>
      <vt:lpstr>Research Proposal &amp; Action Plan</vt:lpstr>
      <vt:lpstr>PowerPoint Presentation</vt:lpstr>
      <vt:lpstr>Research/Practice Perspectives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Eric Hartman</dc:creator>
  <cp:lastModifiedBy>Eric Hartman</cp:lastModifiedBy>
  <cp:revision>24</cp:revision>
  <dcterms:created xsi:type="dcterms:W3CDTF">2012-09-10T02:38:15Z</dcterms:created>
  <dcterms:modified xsi:type="dcterms:W3CDTF">2012-09-27T10:44:50Z</dcterms:modified>
</cp:coreProperties>
</file>